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257" r:id="rId3"/>
    <p:sldId id="260" r:id="rId4"/>
    <p:sldId id="357" r:id="rId5"/>
    <p:sldId id="328" r:id="rId6"/>
    <p:sldId id="335" r:id="rId7"/>
    <p:sldId id="353" r:id="rId8"/>
    <p:sldId id="336" r:id="rId9"/>
    <p:sldId id="337" r:id="rId10"/>
    <p:sldId id="339" r:id="rId11"/>
    <p:sldId id="338" r:id="rId12"/>
    <p:sldId id="325" r:id="rId13"/>
    <p:sldId id="284" r:id="rId14"/>
    <p:sldId id="349" r:id="rId15"/>
    <p:sldId id="276" r:id="rId16"/>
    <p:sldId id="374" r:id="rId17"/>
    <p:sldId id="329" r:id="rId18"/>
    <p:sldId id="263" r:id="rId19"/>
    <p:sldId id="361" r:id="rId20"/>
    <p:sldId id="286" r:id="rId21"/>
    <p:sldId id="289" r:id="rId22"/>
    <p:sldId id="290" r:id="rId23"/>
    <p:sldId id="323" r:id="rId24"/>
    <p:sldId id="292" r:id="rId25"/>
    <p:sldId id="294" r:id="rId26"/>
    <p:sldId id="295" r:id="rId27"/>
    <p:sldId id="296" r:id="rId28"/>
    <p:sldId id="373" r:id="rId29"/>
    <p:sldId id="297" r:id="rId30"/>
    <p:sldId id="298" r:id="rId31"/>
    <p:sldId id="358" r:id="rId32"/>
    <p:sldId id="291" r:id="rId33"/>
    <p:sldId id="347" r:id="rId34"/>
    <p:sldId id="270" r:id="rId35"/>
    <p:sldId id="271" r:id="rId36"/>
    <p:sldId id="372" r:id="rId37"/>
    <p:sldId id="348" r:id="rId38"/>
    <p:sldId id="376" r:id="rId39"/>
    <p:sldId id="261" r:id="rId40"/>
    <p:sldId id="262" r:id="rId41"/>
    <p:sldId id="377" r:id="rId42"/>
    <p:sldId id="268" r:id="rId43"/>
    <p:sldId id="299" r:id="rId44"/>
    <p:sldId id="300" r:id="rId45"/>
    <p:sldId id="351" r:id="rId46"/>
    <p:sldId id="324" r:id="rId47"/>
    <p:sldId id="301" r:id="rId48"/>
    <p:sldId id="367" r:id="rId49"/>
    <p:sldId id="314" r:id="rId50"/>
    <p:sldId id="302" r:id="rId51"/>
    <p:sldId id="303" r:id="rId52"/>
    <p:sldId id="304" r:id="rId53"/>
    <p:sldId id="305" r:id="rId54"/>
    <p:sldId id="326" r:id="rId55"/>
    <p:sldId id="341" r:id="rId56"/>
    <p:sldId id="354" r:id="rId57"/>
    <p:sldId id="342" r:id="rId58"/>
    <p:sldId id="343" r:id="rId59"/>
    <p:sldId id="344" r:id="rId60"/>
    <p:sldId id="306" r:id="rId61"/>
    <p:sldId id="369" r:id="rId62"/>
    <p:sldId id="350" r:id="rId63"/>
    <p:sldId id="307" r:id="rId64"/>
    <p:sldId id="308" r:id="rId65"/>
    <p:sldId id="322" r:id="rId66"/>
    <p:sldId id="319" r:id="rId67"/>
    <p:sldId id="320" r:id="rId68"/>
    <p:sldId id="321" r:id="rId69"/>
    <p:sldId id="363" r:id="rId70"/>
    <p:sldId id="316" r:id="rId71"/>
    <p:sldId id="315" r:id="rId72"/>
    <p:sldId id="278" r:id="rId73"/>
    <p:sldId id="266" r:id="rId74"/>
    <p:sldId id="311" r:id="rId75"/>
    <p:sldId id="272" r:id="rId76"/>
    <p:sldId id="310" r:id="rId77"/>
    <p:sldId id="312" r:id="rId78"/>
    <p:sldId id="280" r:id="rId79"/>
    <p:sldId id="313" r:id="rId80"/>
    <p:sldId id="264" r:id="rId81"/>
    <p:sldId id="317" r:id="rId82"/>
    <p:sldId id="265" r:id="rId83"/>
    <p:sldId id="318" r:id="rId84"/>
    <p:sldId id="340" r:id="rId85"/>
    <p:sldId id="370" r:id="rId86"/>
    <p:sldId id="371" r:id="rId87"/>
    <p:sldId id="375" r:id="rId88"/>
    <p:sldId id="365" r:id="rId89"/>
    <p:sldId id="309" r:id="rId90"/>
    <p:sldId id="355" r:id="rId91"/>
    <p:sldId id="378" r:id="rId92"/>
    <p:sldId id="362" r:id="rId93"/>
    <p:sldId id="359" r:id="rId94"/>
    <p:sldId id="366" r:id="rId95"/>
    <p:sldId id="364" r:id="rId96"/>
  </p:sldIdLst>
  <p:sldSz cx="6858000" cy="51435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A92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6"/>
    <p:restoredTop sz="93187"/>
  </p:normalViewPr>
  <p:slideViewPr>
    <p:cSldViewPr>
      <p:cViewPr>
        <p:scale>
          <a:sx n="144" d="100"/>
          <a:sy n="144" d="100"/>
        </p:scale>
        <p:origin x="-462" y="-72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layout>
        <c:manualLayout>
          <c:xMode val="edge"/>
          <c:yMode val="edge"/>
          <c:x val="0.48472079676171897"/>
          <c:y val="2.1008459599920499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Następstwo nadwrażliwości emocjonalnej</c:v>
                </c:pt>
                <c:pt idx="1">
                  <c:v>Przyczyną jest złe wychowanie</c:v>
                </c:pt>
                <c:pt idx="2">
                  <c:v>Są zawinione przez osobę chorą</c:v>
                </c:pt>
                <c:pt idx="3">
                  <c:v>Są nieuleczalne</c:v>
                </c:pt>
                <c:pt idx="4">
                  <c:v>Są następstwem grzesznego życia</c:v>
                </c:pt>
                <c:pt idx="5">
                  <c:v>Mają podłoże biologiczne 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71</c:v>
                </c:pt>
                <c:pt idx="1">
                  <c:v>65</c:v>
                </c:pt>
                <c:pt idx="2">
                  <c:v>45</c:v>
                </c:pt>
                <c:pt idx="3">
                  <c:v>43</c:v>
                </c:pt>
                <c:pt idx="4">
                  <c:v>35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0D-AA47-9E81-E47030B7A0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50784"/>
        <c:axId val="20552320"/>
      </c:barChart>
      <c:catAx>
        <c:axId val="20550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552320"/>
        <c:crosses val="autoZero"/>
        <c:auto val="1"/>
        <c:lblAlgn val="ctr"/>
        <c:lblOffset val="100"/>
        <c:noMultiLvlLbl val="0"/>
      </c:catAx>
      <c:valAx>
        <c:axId val="205523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550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5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5-HTTLPR</a:t>
            </a:r>
            <a:r>
              <a:rPr lang="pl-PL" dirty="0"/>
              <a:t> [%]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5-HTTLPR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28B-DD4C-BE08-8BBA14BDECFB}"/>
              </c:ext>
            </c:extLst>
          </c:dPt>
          <c:dPt>
            <c:idx val="1"/>
            <c:bubble3D val="0"/>
            <c:spPr>
              <a:solidFill>
                <a:srgbClr val="0033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8B-DD4C-BE08-8BBA14BDECF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8B-DD4C-BE08-8BBA14BDEC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s/s</c:v>
                </c:pt>
                <c:pt idx="1">
                  <c:v>l/l</c:v>
                </c:pt>
                <c:pt idx="2">
                  <c:v>inne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19.45</c:v>
                </c:pt>
                <c:pt idx="1">
                  <c:v>33.1</c:v>
                </c:pt>
                <c:pt idx="2">
                  <c:v>47.45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28B-DD4C-BE08-8BBA14BDE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406315282018303"/>
          <c:y val="0.34269399061273698"/>
          <c:w val="0.18058104344099801"/>
          <c:h val="0.27163825694426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4541-BFF9-1C4A-95E8-34B4B51F5CFF}" type="datetimeFigureOut">
              <a:rPr lang="pl-PL" smtClean="0"/>
              <a:t>2018-11-14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C45AB-C347-864E-AC21-C47DE373BA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54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BE93-5285-4B00-921B-300E4BA1958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5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>
              <a:latin typeface="Times New Roman" pitchFamily="18" charset="0"/>
            </a:endParaRPr>
          </a:p>
        </p:txBody>
      </p:sp>
      <p:sp>
        <p:nvSpPr>
          <p:cNvPr id="7066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2EC667-CB73-4275-A123-135702623ACC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85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C45AB-C347-864E-AC21-C47DE373BAE5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4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C45AB-C347-864E-AC21-C47DE373BAE5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54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699542"/>
            <a:ext cx="6172200" cy="504056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15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419622"/>
            <a:ext cx="6172200" cy="302433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699542"/>
            <a:ext cx="6172200" cy="504056"/>
          </a:xfrm>
        </p:spPr>
        <p:txBody>
          <a:bodyPr>
            <a:normAutofit/>
          </a:bodyPr>
          <a:lstStyle>
            <a:lvl1pPr>
              <a:defRPr sz="15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2900" y="1419623"/>
            <a:ext cx="3030141" cy="648071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42900" y="2067694"/>
            <a:ext cx="3030141" cy="2376264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483770" y="1419623"/>
            <a:ext cx="3031331" cy="648071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483770" y="2067694"/>
            <a:ext cx="3031331" cy="2376264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699543"/>
            <a:ext cx="6172200" cy="504055"/>
          </a:xfrm>
        </p:spPr>
        <p:txBody>
          <a:bodyPr>
            <a:normAutofit/>
          </a:bodyPr>
          <a:lstStyle>
            <a:lvl1pPr>
              <a:defRPr sz="15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19F4-62EA-4B0A-9731-F9D476818675}" type="datetimeFigureOut">
              <a:rPr lang="pl-PL" smtClean="0"/>
              <a:pPr/>
              <a:t>2018-11-14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1" y="699542"/>
            <a:ext cx="2256235" cy="504057"/>
          </a:xfrm>
        </p:spPr>
        <p:txBody>
          <a:bodyPr anchor="b"/>
          <a:lstStyle>
            <a:lvl1pPr algn="l">
              <a:defRPr sz="1500" b="1">
                <a:solidFill>
                  <a:srgbClr val="A92037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81287" y="699543"/>
            <a:ext cx="3833813" cy="374441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901" y="1203599"/>
            <a:ext cx="2256235" cy="32403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4216" y="3507854"/>
            <a:ext cx="4114800" cy="360040"/>
          </a:xfrm>
        </p:spPr>
        <p:txBody>
          <a:bodyPr anchor="b">
            <a:normAutofit/>
          </a:bodyPr>
          <a:lstStyle>
            <a:lvl1pPr algn="l">
              <a:defRPr sz="1200" b="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344216" y="699542"/>
            <a:ext cx="4114800" cy="26642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44216" y="3867896"/>
            <a:ext cx="4114800" cy="576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086644C-B633-2447-8ECE-7D9B2C6EA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50CB1C61-3C8C-5145-BE04-E95C865DD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EDCA643-7DD3-DF49-8FF3-9F4E4877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D3E7A25-CDF5-504F-9CDC-01CAE88A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C183004-7F0D-1E42-A876-DEAEF3C5B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87A6-2D70-401F-B1E6-460C0C9CD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3216"/>
      </p:ext>
    </p:extLst>
  </p:cSld>
  <p:clrMapOvr>
    <a:masterClrMapping/>
  </p:clrMapOvr>
  <p:transition>
    <p:wipe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DF37F8-E425-2541-B2F9-48A91C84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1DD2C56-1112-2C47-8875-E75F7AF1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3F1AAD8-77C7-604B-8F44-B6620039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212C49CD-F7CA-2245-914F-094093FD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FA40841D-6EEE-8048-A4A3-9EC35F0D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AFA02ED-C004-464A-90B5-9CCC1792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5FB87-EF62-4E3F-9666-D85CD800FE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6221"/>
      </p:ext>
    </p:extLst>
  </p:cSld>
  <p:clrMapOvr>
    <a:masterClrMapping/>
  </p:clrMapOvr>
  <p:transition>
    <p:wipe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19F4-62EA-4B0A-9731-F9D476818675}" type="datetimeFigureOut">
              <a:rPr lang="pl-PL" smtClean="0"/>
              <a:pPr/>
              <a:t>2018-11-14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BDAD8-B3E6-40FE-9D79-AF412543D5D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umed.lodz.pl/psychiatri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pl.wikipedia.org/wiki/Dystymia" TargetMode="External"/><Relationship Id="rId3" Type="http://schemas.openxmlformats.org/officeDocument/2006/relationships/hyperlink" Target="http://pl.wikipedia.org/wiki/Mi%C4%99dzynarodowa_Klasyfikacja_Chor%C3%B3b_ICD-10" TargetMode="External"/><Relationship Id="rId7" Type="http://schemas.openxmlformats.org/officeDocument/2006/relationships/hyperlink" Target="http://pl.wikipedia.org/wiki/Cyklotymia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.wikipedia.org/wiki/Zaburzenia_depresyjne" TargetMode="External"/><Relationship Id="rId5" Type="http://schemas.openxmlformats.org/officeDocument/2006/relationships/hyperlink" Target="http://pl.wikipedia.org/wiki/Zaburzenia_afektywne_dwubiegunowe" TargetMode="External"/><Relationship Id="rId4" Type="http://schemas.openxmlformats.org/officeDocument/2006/relationships/hyperlink" Target="http://pl.wikipedia.org/wiki/Mania" TargetMode="External"/><Relationship Id="rId9" Type="http://schemas.openxmlformats.org/officeDocument/2006/relationships/hyperlink" Target="http://pl.wikipedia.org/wiki/Choroba_afektywna_sezonow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ciekawo%C5%9B%C4%87&amp;source=images&amp;cd=&amp;cad=rja&amp;docid=qnt28FzpQlDDMM&amp;tbnid=RqK1KRIVau-KcM:&amp;ved=0CAUQjRw&amp;url=http://swir.us/ciekawosc&amp;ei=lY5lUcmCIsu2PaPUgOgE&amp;bvm=bv.44990110,d.ZWU&amp;psig=AFQjCNH359arH-ZC3VR4pKgjFfeN9SRa-Q&amp;ust=136569652849425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27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plan&amp;source=images&amp;cd=&amp;cad=rja&amp;docid=GLt5OAV_FexwEM&amp;tbnid=4rdshXxUdjqFXM:&amp;ved=0CAUQjRw&amp;url=http://leszno.zak.edu.pl/2013/03/18/plan-zajec-na-zjazd-23-24-03-2013-dla-semestrow-wyzszych/&amp;ei=do1lUbiIFoexPP21gZgI&amp;bvm=bv.44990110,d.ZWU&amp;psig=AFQjCNF6wFnj9aOR-VmAfZQywDp0z3Wndw&amp;ust=136569624112326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WMF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841780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folHlink"/>
                </a:solidFill>
              </a:rPr>
              <a:t>ZABURZENIA AFEKTYWNE</a:t>
            </a:r>
            <a:endParaRPr lang="pl-PL" sz="1500" b="1" dirty="0">
              <a:solidFill>
                <a:srgbClr val="A92037"/>
              </a:solidFill>
              <a:latin typeface="+mj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3363838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Dr hab. n. med. Tomasz Pawełczyk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Pytanie 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1" y="1200150"/>
            <a:ext cx="3663695" cy="3655314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Jakie leczenie należy wdrożyć?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Amitryptylina 100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Klomipramina</a:t>
            </a:r>
            <a:r>
              <a:rPr lang="pl-PL" dirty="0"/>
              <a:t> 75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Citalopram</a:t>
            </a:r>
            <a:r>
              <a:rPr lang="pl-PL" dirty="0"/>
              <a:t> 20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EW 12 zabiegów 3 x w tyg.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Pernazyna</a:t>
            </a:r>
            <a:r>
              <a:rPr lang="pl-PL" dirty="0"/>
              <a:t> 300 mg/d</a:t>
            </a:r>
          </a:p>
          <a:p>
            <a:pPr marL="342900" indent="-342900">
              <a:buFont typeface="+mj-lt"/>
              <a:buAutoNum type="alphaUcPeriod"/>
            </a:pPr>
            <a:endParaRPr lang="pl-PL" dirty="0"/>
          </a:p>
          <a:p>
            <a:pPr marL="342900" indent="-342900">
              <a:buFont typeface="+mj-lt"/>
              <a:buAutoNum type="alphaUcPeriod"/>
            </a:pP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są wskazania do opieki specjalistycznej?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są wskazania do hospitalizacji?</a:t>
            </a:r>
          </a:p>
          <a:p>
            <a:pPr marL="342900" indent="-342900">
              <a:buFont typeface="+mj-lt"/>
              <a:buAutoNum type="alphaUcPeriod"/>
            </a:pPr>
            <a:endParaRPr lang="pl-PL" dirty="0"/>
          </a:p>
        </p:txBody>
      </p:sp>
      <p:pic>
        <p:nvPicPr>
          <p:cNvPr id="5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595" y="1207828"/>
            <a:ext cx="2057607" cy="20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719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52538">
            <a:off x="-46620" y="3795329"/>
            <a:ext cx="2209238" cy="15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Przekąska … Mniam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570" y1="98366" x2="44570" y2="98366"/>
                        <a14:foregroundMark x1="54072" y1="94118" x2="54072" y2="94118"/>
                        <a14:foregroundMark x1="50000" y1="2614" x2="50000" y2="2614"/>
                        <a14:foregroundMark x1="83032" y1="9150" x2="83032" y2="9150"/>
                        <a14:foregroundMark x1="98869" y1="76797" x2="98869" y2="7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62" y="0"/>
            <a:ext cx="3157538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70" y="2216056"/>
            <a:ext cx="2057607" cy="20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139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0.71163 -0.3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73" y="-195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2.96296E-6 L 0.62812 -0.34723 " pathEditMode="relative" rAng="0" ptsTypes="AA">
                                      <p:cBhvr>
                                        <p:cTn id="19" dur="14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99DC84C-BF97-5740-A96C-FAA2B6F7F439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817" y="483517"/>
            <a:ext cx="5600700" cy="525819"/>
          </a:xfrm>
        </p:spPr>
        <p:txBody>
          <a:bodyPr>
            <a:normAutofit fontScale="90000"/>
          </a:bodyPr>
          <a:lstStyle/>
          <a:p>
            <a:r>
              <a:rPr lang="pl-PL" dirty="0"/>
              <a:t>Wersja dostosowana do czasu prelekcji </a:t>
            </a:r>
            <a:br>
              <a:rPr lang="pl-PL" dirty="0"/>
            </a:br>
            <a:r>
              <a:rPr lang="pl-PL" dirty="0">
                <a:sym typeface="Wingdings" pitchFamily="2" charset="2"/>
              </a:rPr>
              <a:t> do zaliczenia obowiązuje wersja dostępna na 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817" y="1015443"/>
            <a:ext cx="5600700" cy="3928185"/>
          </a:xfrm>
        </p:spPr>
        <p:txBody>
          <a:bodyPr/>
          <a:lstStyle/>
          <a:p>
            <a:pPr algn="ctr"/>
            <a:r>
              <a:rPr lang="pl-PL" dirty="0">
                <a:hlinkClick r:id="rId4"/>
              </a:rPr>
              <a:t>www.umed.lodz.pl/psychiatria</a:t>
            </a:r>
            <a:endParaRPr lang="pl-PL" dirty="0"/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776" y="1340393"/>
            <a:ext cx="4275535" cy="35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467824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D2E2A344-F6E4-164D-85FE-9D497B70C356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Choroba afektywna jednobiegunowa (Depresja nawracająca)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0150"/>
            <a:ext cx="3227615" cy="3655314"/>
          </a:xfrm>
        </p:spPr>
        <p:txBody>
          <a:bodyPr/>
          <a:lstStyle/>
          <a:p>
            <a:r>
              <a:rPr lang="pl-PL" dirty="0"/>
              <a:t>Epidemiologia</a:t>
            </a:r>
          </a:p>
          <a:p>
            <a:r>
              <a:rPr lang="pl-PL" dirty="0"/>
              <a:t>Etiopatogeneza</a:t>
            </a:r>
          </a:p>
          <a:p>
            <a:r>
              <a:rPr lang="pl-PL" dirty="0"/>
              <a:t>Obraz kliniczny </a:t>
            </a:r>
          </a:p>
          <a:p>
            <a:pPr lvl="1">
              <a:buNone/>
            </a:pPr>
            <a:r>
              <a:rPr lang="pl-PL" dirty="0"/>
              <a:t>– kryteria diagnostyczne</a:t>
            </a:r>
          </a:p>
          <a:p>
            <a:r>
              <a:rPr lang="pl-PL" dirty="0"/>
              <a:t>Przebieg</a:t>
            </a:r>
          </a:p>
          <a:p>
            <a:r>
              <a:rPr lang="pl-PL" dirty="0"/>
              <a:t>Rokowanie</a:t>
            </a:r>
          </a:p>
          <a:p>
            <a:r>
              <a:rPr lang="pl-PL" dirty="0"/>
              <a:t>Leczenie</a:t>
            </a:r>
          </a:p>
        </p:txBody>
      </p:sp>
      <p:pic>
        <p:nvPicPr>
          <p:cNvPr id="44036" name="Picture 4" descr="http://biopsychiatry.com/depres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0168" y="1137548"/>
            <a:ext cx="2994932" cy="386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905555" y="4309480"/>
            <a:ext cx="124040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50" b="1" dirty="0"/>
              <a:t>„Melancholia”</a:t>
            </a:r>
          </a:p>
          <a:p>
            <a:pPr algn="ctr"/>
            <a:r>
              <a:rPr lang="pl-PL" sz="1350" b="1" dirty="0"/>
              <a:t>Albrecht Dürer</a:t>
            </a:r>
          </a:p>
          <a:p>
            <a:pPr algn="ctr"/>
            <a:r>
              <a:rPr lang="pl-PL" sz="1350" dirty="0"/>
              <a:t>1514</a:t>
            </a:r>
          </a:p>
        </p:txBody>
      </p:sp>
    </p:spTree>
    <p:extLst>
      <p:ext uri="{BB962C8B-B14F-4D97-AF65-F5344CB8AC3E}">
        <p14:creationId xmlns:p14="http://schemas.microsoft.com/office/powerpoint/2010/main" val="252656050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Częstość występowania depresji w populacji polskiej w ciągu roku?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lphaUcPeriod"/>
            </a:pPr>
            <a:r>
              <a:rPr lang="pl-PL" dirty="0"/>
              <a:t>1%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4%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6%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10%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20%</a:t>
            </a:r>
          </a:p>
        </p:txBody>
      </p:sp>
      <p:pic>
        <p:nvPicPr>
          <p:cNvPr id="3075" name="Picture 3" descr="C:\Users\Tomek\AppData\Local\Microsoft\Windows\Temporary Internet Files\Content.IE5\0005LTTY\MC90044130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30606" y="1625932"/>
            <a:ext cx="3022126" cy="30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S Question Icon" descr="PRS Question Ic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46672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2880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" y="411510"/>
            <a:ext cx="4437112" cy="671846"/>
          </a:xfrm>
        </p:spPr>
        <p:txBody>
          <a:bodyPr vert="horz" anchor="b">
            <a:normAutofit/>
          </a:bodyPr>
          <a:lstStyle/>
          <a:p>
            <a:r>
              <a:rPr lang="pl-PL" dirty="0"/>
              <a:t>CHAJ – Epidemiologia </a:t>
            </a:r>
            <a:br>
              <a:rPr lang="pl-PL" dirty="0"/>
            </a:br>
            <a:r>
              <a:rPr lang="pl-PL" dirty="0"/>
              <a:t>(Gałecki i Szulc, 2018)</a:t>
            </a:r>
          </a:p>
        </p:txBody>
      </p:sp>
      <p:sp>
        <p:nvSpPr>
          <p:cNvPr id="78851" name="Rectangle 1027"/>
          <p:cNvSpPr>
            <a:spLocks noGrp="1" noChangeArrowheads="1"/>
          </p:cNvSpPr>
          <p:nvPr>
            <p:ph idx="1"/>
          </p:nvPr>
        </p:nvSpPr>
        <p:spPr>
          <a:xfrm>
            <a:off x="661892" y="1021843"/>
            <a:ext cx="5362575" cy="350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u="sng" dirty="0"/>
              <a:t>Badania międzynarodowe</a:t>
            </a:r>
            <a:r>
              <a:rPr lang="pl-PL" dirty="0"/>
              <a:t>:</a:t>
            </a:r>
          </a:p>
          <a:p>
            <a:r>
              <a:rPr lang="pl-PL" dirty="0"/>
              <a:t>Częstość występowania w populacji </a:t>
            </a:r>
            <a:r>
              <a:rPr lang="pl-PL" b="1" dirty="0"/>
              <a:t>w ciągu ostatnich 12 miesięcy </a:t>
            </a:r>
            <a:r>
              <a:rPr lang="pl-PL" b="1" dirty="0">
                <a:solidFill>
                  <a:srgbClr val="FF0000"/>
                </a:solidFill>
              </a:rPr>
              <a:t>6%</a:t>
            </a:r>
            <a:r>
              <a:rPr lang="pl-PL" b="1" dirty="0"/>
              <a:t> </a:t>
            </a:r>
            <a:r>
              <a:rPr lang="pl-PL" dirty="0"/>
              <a:t>(7% 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♀ i 4% ♂)</a:t>
            </a:r>
          </a:p>
          <a:p>
            <a:r>
              <a:rPr lang="pl-PL" dirty="0"/>
              <a:t>Ryzyko zachorowania </a:t>
            </a:r>
            <a:r>
              <a:rPr lang="pl-PL" b="1" dirty="0"/>
              <a:t>w ciągu życia</a:t>
            </a:r>
            <a:r>
              <a:rPr lang="pl-PL" dirty="0"/>
              <a:t>: </a:t>
            </a:r>
          </a:p>
          <a:p>
            <a:pPr lvl="1"/>
            <a:r>
              <a:rPr lang="pl-PL" dirty="0"/>
              <a:t>14 – 18% (</a:t>
            </a:r>
            <a:r>
              <a:rPr lang="pl-PL" dirty="0">
                <a:solidFill>
                  <a:srgbClr val="FF0000"/>
                </a:solidFill>
              </a:rPr>
              <a:t>10-25% </a:t>
            </a:r>
            <a:r>
              <a:rPr lang="pl-PL" dirty="0"/>
              <a:t>u 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♀</a:t>
            </a:r>
            <a:r>
              <a:rPr lang="pl-PL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i 5-12% 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u ♂)</a:t>
            </a:r>
            <a:endParaRPr lang="pl-PL" dirty="0"/>
          </a:p>
          <a:p>
            <a:r>
              <a:rPr lang="pl-PL" dirty="0">
                <a:solidFill>
                  <a:srgbClr val="0033CC"/>
                </a:solidFill>
              </a:rPr>
              <a:t>Depresja dotyka 5-17% populacji</a:t>
            </a:r>
          </a:p>
          <a:p>
            <a:r>
              <a:rPr lang="pl-PL" dirty="0"/>
              <a:t>CHAJ: 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♀ &gt; ♂ (ok. 2:1)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W populacji lekarzy </a:t>
            </a:r>
            <a:r>
              <a:rPr lang="pl-PL" dirty="0">
                <a:ea typeface="Arial Unicode MS" pitchFamily="34" charset="-128"/>
                <a:cs typeface="Arial Unicode MS" pitchFamily="34" charset="-128"/>
                <a:sym typeface="Wingdings"/>
              </a:rPr>
              <a:t> częstość depresji jest wyższa</a:t>
            </a:r>
            <a:endParaRPr lang="pl-PL" dirty="0"/>
          </a:p>
          <a:p>
            <a:pPr>
              <a:buFontTx/>
              <a:buNone/>
            </a:pPr>
            <a:r>
              <a:rPr lang="pl-PL" b="1" u="sng" dirty="0">
                <a:ea typeface="Arial Unicode MS" pitchFamily="34" charset="-128"/>
                <a:cs typeface="Arial Unicode MS" pitchFamily="34" charset="-128"/>
              </a:rPr>
              <a:t>W badaniach polskich: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Wśród pacjentów POZ rozpowszechnienie depresji szacuje się na ok. </a:t>
            </a:r>
            <a:r>
              <a:rPr lang="pl-PL" dirty="0">
                <a:solidFill>
                  <a:srgbClr val="FF3300"/>
                </a:solidFill>
                <a:ea typeface="Arial Unicode MS" pitchFamily="34" charset="-128"/>
                <a:cs typeface="Arial Unicode MS" pitchFamily="34" charset="-128"/>
              </a:rPr>
              <a:t>23%</a:t>
            </a:r>
          </a:p>
        </p:txBody>
      </p:sp>
    </p:spTree>
    <p:extLst>
      <p:ext uri="{BB962C8B-B14F-4D97-AF65-F5344CB8AC3E}">
        <p14:creationId xmlns:p14="http://schemas.microsoft.com/office/powerpoint/2010/main" val="160533250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555526"/>
            <a:ext cx="6172200" cy="648072"/>
          </a:xfrm>
        </p:spPr>
        <p:txBody>
          <a:bodyPr>
            <a:normAutofit/>
          </a:bodyPr>
          <a:lstStyle/>
          <a:p>
            <a:r>
              <a:rPr lang="pl-PL" dirty="0"/>
              <a:t>Fakty na temat depresji </a:t>
            </a:r>
            <a:br>
              <a:rPr lang="pl-PL" dirty="0"/>
            </a:br>
            <a:r>
              <a:rPr lang="pl-PL" sz="1350" dirty="0">
                <a:ea typeface="Arial Unicode MS" pitchFamily="34" charset="-128"/>
                <a:cs typeface="Arial Unicode MS" pitchFamily="34" charset="-128"/>
              </a:rPr>
              <a:t>(Gałecki i Szulc 2018)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0150"/>
            <a:ext cx="3324031" cy="3698422"/>
          </a:xfrm>
        </p:spPr>
        <p:txBody>
          <a:bodyPr>
            <a:normAutofit/>
          </a:bodyPr>
          <a:lstStyle/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Myśli samobójcze ma 40 – 80% osób z depresją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Próby samobójcze podejmuje 20-60%  osób z depresją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15 % ginie śmiercią samobójczą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Codziennie w Polsce ginie:</a:t>
            </a:r>
          </a:p>
          <a:p>
            <a:pPr lvl="1"/>
            <a:r>
              <a:rPr lang="pl-PL" dirty="0">
                <a:ea typeface="Arial Unicode MS" pitchFamily="34" charset="-128"/>
                <a:cs typeface="Arial Unicode MS" pitchFamily="34" charset="-128"/>
              </a:rPr>
              <a:t>7 osób w wypadkach komunikacyjnych</a:t>
            </a:r>
          </a:p>
          <a:p>
            <a:pPr lvl="1"/>
            <a:r>
              <a:rPr lang="pl-PL" dirty="0">
                <a:ea typeface="Arial Unicode MS" pitchFamily="34" charset="-128"/>
                <a:cs typeface="Arial Unicode MS" pitchFamily="34" charset="-128"/>
              </a:rPr>
              <a:t>15 osób śmiercią samobójczą</a:t>
            </a:r>
          </a:p>
          <a:p>
            <a:r>
              <a:rPr lang="pl-PL" dirty="0">
                <a:ea typeface="Arial Unicode MS" pitchFamily="34" charset="-128"/>
                <a:cs typeface="Arial Unicode MS" pitchFamily="34" charset="-128"/>
              </a:rPr>
              <a:t>2016 rok: 5861 samobójstw w Polsce</a:t>
            </a:r>
          </a:p>
          <a:p>
            <a:endParaRPr lang="pl-PL" dirty="0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931" y="1200150"/>
            <a:ext cx="2747213" cy="183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584953" y="3167401"/>
            <a:ext cx="28800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50" dirty="0"/>
              <a:t>Ryc. Karlino, woj. zachodniopomorskie</a:t>
            </a:r>
          </a:p>
          <a:p>
            <a:pPr algn="ctr"/>
            <a:r>
              <a:rPr lang="pl-PL" sz="1350" dirty="0"/>
              <a:t>5989 mieszkańców (2016 r.)</a:t>
            </a:r>
          </a:p>
          <a:p>
            <a:endParaRPr lang="pl-PL" sz="135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761403" y="3725247"/>
            <a:ext cx="2558269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350" dirty="0"/>
              <a:t>Każdy funt wydany na wczesną diagnostykę i leczenie depresji przynosi zwrot w wysokości 5 funtów (dane GB, 2016)</a:t>
            </a:r>
          </a:p>
        </p:txBody>
      </p:sp>
    </p:spTree>
    <p:extLst>
      <p:ext uri="{BB962C8B-B14F-4D97-AF65-F5344CB8AC3E}">
        <p14:creationId xmlns:p14="http://schemas.microsoft.com/office/powerpoint/2010/main" val="414373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3CB44EC3-DB8A-3746-9B68-386614E85777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21291" y="482202"/>
            <a:ext cx="5829300" cy="576064"/>
          </a:xfrm>
        </p:spPr>
        <p:txBody>
          <a:bodyPr>
            <a:normAutofit/>
          </a:bodyPr>
          <a:lstStyle/>
          <a:p>
            <a:r>
              <a:rPr lang="pl-PL" sz="2100" dirty="0"/>
              <a:t>Społeczne postrzeganie chorób psychicznych</a:t>
            </a:r>
            <a:endParaRPr lang="pl-PL" sz="3000" dirty="0"/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/>
          </p:nvPr>
        </p:nvGraphicFramePr>
        <p:xfrm>
          <a:off x="278402" y="1077517"/>
          <a:ext cx="6321669" cy="3583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6" name="Prostokąt 5"/>
          <p:cNvSpPr>
            <a:spLocks noChangeArrowheads="1"/>
          </p:cNvSpPr>
          <p:nvPr/>
        </p:nvSpPr>
        <p:spPr bwMode="auto">
          <a:xfrm>
            <a:off x="2867753" y="4799797"/>
            <a:ext cx="33118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350" i="1" dirty="0" err="1"/>
              <a:t>Stahl‘s</a:t>
            </a:r>
            <a:r>
              <a:rPr lang="pl-PL" sz="1350" i="1" dirty="0"/>
              <a:t> </a:t>
            </a:r>
            <a:r>
              <a:rPr lang="pl-PL" sz="1350" i="1" dirty="0" err="1"/>
              <a:t>Essenntial</a:t>
            </a:r>
            <a:r>
              <a:rPr lang="pl-PL" sz="1350" i="1" dirty="0"/>
              <a:t> </a:t>
            </a:r>
            <a:r>
              <a:rPr lang="pl-PL" sz="1350" i="1" dirty="0" err="1"/>
              <a:t>Psychopharmacology</a:t>
            </a:r>
            <a:r>
              <a:rPr lang="pl-PL" sz="1350" i="1" dirty="0"/>
              <a:t> 2010</a:t>
            </a:r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302560909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DAEFD042-F234-214E-8B96-B7840ED0DE84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799" y="555526"/>
            <a:ext cx="3804475" cy="390878"/>
          </a:xfrm>
        </p:spPr>
        <p:txBody>
          <a:bodyPr vert="horz" anchor="b">
            <a:normAutofit/>
          </a:bodyPr>
          <a:lstStyle/>
          <a:p>
            <a:r>
              <a:rPr lang="pl-PL" dirty="0"/>
              <a:t>Etiologia/Patogeneza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702422" y="1345454"/>
            <a:ext cx="5520928" cy="3105150"/>
          </a:xfrm>
        </p:spPr>
        <p:txBody>
          <a:bodyPr>
            <a:normAutofit/>
          </a:bodyPr>
          <a:lstStyle/>
          <a:p>
            <a:r>
              <a:rPr lang="pl-PL" dirty="0"/>
              <a:t>Współdziałanie 3 czynników:</a:t>
            </a:r>
          </a:p>
          <a:p>
            <a:pPr lvl="1"/>
            <a:r>
              <a:rPr lang="pl-PL" dirty="0"/>
              <a:t>Predyspozycja genetyczna</a:t>
            </a:r>
          </a:p>
          <a:p>
            <a:pPr lvl="1"/>
            <a:r>
              <a:rPr lang="pl-PL" dirty="0"/>
              <a:t>Fizyczny stan organizmu (dysfunkcje somatyczne)</a:t>
            </a:r>
          </a:p>
          <a:p>
            <a:pPr lvl="1"/>
            <a:r>
              <a:rPr lang="pl-PL" dirty="0"/>
              <a:t>Czynniki stresowe (gł. wydarzenia życiowe)</a:t>
            </a:r>
          </a:p>
          <a:p>
            <a:pPr>
              <a:buFontTx/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1707642" y="2619756"/>
            <a:ext cx="1474470" cy="1488186"/>
          </a:xfrm>
          <a:prstGeom prst="ellipse">
            <a:avLst/>
          </a:prstGeom>
          <a:solidFill>
            <a:srgbClr val="FF0000">
              <a:alpha val="31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Stan somatyczny</a:t>
            </a:r>
          </a:p>
        </p:txBody>
      </p:sp>
      <p:sp>
        <p:nvSpPr>
          <p:cNvPr id="8" name="Elipsa 7"/>
          <p:cNvSpPr/>
          <p:nvPr/>
        </p:nvSpPr>
        <p:spPr>
          <a:xfrm>
            <a:off x="683514" y="2644902"/>
            <a:ext cx="1474470" cy="1488186"/>
          </a:xfrm>
          <a:prstGeom prst="ellipse">
            <a:avLst/>
          </a:prstGeom>
          <a:solidFill>
            <a:srgbClr val="FFFF00">
              <a:alpha val="31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</a:rPr>
              <a:t>Geny</a:t>
            </a:r>
          </a:p>
        </p:txBody>
      </p:sp>
      <p:sp>
        <p:nvSpPr>
          <p:cNvPr id="9" name="Elipsa 8"/>
          <p:cNvSpPr/>
          <p:nvPr/>
        </p:nvSpPr>
        <p:spPr>
          <a:xfrm>
            <a:off x="1211580" y="3529584"/>
            <a:ext cx="1474470" cy="1488186"/>
          </a:xfrm>
          <a:prstGeom prst="ellipse">
            <a:avLst/>
          </a:prstGeom>
          <a:solidFill>
            <a:srgbClr val="7030A0">
              <a:alpha val="31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</a:rPr>
              <a:t>Stres</a:t>
            </a:r>
          </a:p>
        </p:txBody>
      </p:sp>
      <p:sp>
        <p:nvSpPr>
          <p:cNvPr id="10" name="Strzałka w prawo 9"/>
          <p:cNvSpPr/>
          <p:nvPr/>
        </p:nvSpPr>
        <p:spPr>
          <a:xfrm>
            <a:off x="3264408" y="3614166"/>
            <a:ext cx="1062990" cy="58293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65541" name="Picture 5" descr="http://hiphopaffirmations.com/wp-content/uploads/2010/05/failure-211x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274" y="2942082"/>
            <a:ext cx="1309878" cy="185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01589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521" y="250460"/>
            <a:ext cx="5967698" cy="761912"/>
          </a:xfrm>
        </p:spPr>
        <p:txBody>
          <a:bodyPr vert="horz" anchor="b"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>Zaburzenia afektywne</a:t>
            </a:r>
            <a:br>
              <a:rPr lang="pl-PL" dirty="0"/>
            </a:br>
            <a:r>
              <a:rPr lang="pl-PL" dirty="0"/>
              <a:t>Klasyfikacja ICD-10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391" y="1307831"/>
            <a:ext cx="5871972" cy="30670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/>
              <a:t>Podział zaburzeń nastroju według klasyfikacji </a:t>
            </a:r>
            <a:r>
              <a:rPr lang="pl-PL" dirty="0">
                <a:hlinkClick r:id="rId3" tooltip="Międzynarodowa Klasyfikacja Chorób ICD-10"/>
              </a:rPr>
              <a:t>ICD-10</a:t>
            </a:r>
            <a:r>
              <a:rPr lang="pl-PL" dirty="0"/>
              <a:t>:</a:t>
            </a:r>
          </a:p>
          <a:p>
            <a:r>
              <a:rPr lang="pl-PL" dirty="0"/>
              <a:t>F30 – </a:t>
            </a:r>
            <a:r>
              <a:rPr lang="pl-PL" dirty="0">
                <a:hlinkClick r:id="rId4" tooltip="Mania"/>
              </a:rPr>
              <a:t>Epizod maniakalny</a:t>
            </a:r>
            <a:endParaRPr lang="pl-PL" dirty="0"/>
          </a:p>
          <a:p>
            <a:r>
              <a:rPr lang="pl-PL" dirty="0"/>
              <a:t>F31 – </a:t>
            </a:r>
            <a:r>
              <a:rPr lang="pl-PL" dirty="0">
                <a:hlinkClick r:id="rId5" tooltip="Zaburzenia afektywne dwubiegunowe"/>
              </a:rPr>
              <a:t>Zaburzenia afektywne dwubiegunowe</a:t>
            </a:r>
            <a:r>
              <a:rPr lang="pl-PL" dirty="0"/>
              <a:t> </a:t>
            </a:r>
            <a:r>
              <a:rPr lang="pl-PL" dirty="0" err="1"/>
              <a:t>ChAD</a:t>
            </a:r>
            <a:r>
              <a:rPr lang="pl-PL" dirty="0"/>
              <a:t> I </a:t>
            </a:r>
            <a:r>
              <a:rPr lang="pl-PL" dirty="0" err="1"/>
              <a:t>i</a:t>
            </a:r>
            <a:r>
              <a:rPr lang="pl-PL" dirty="0"/>
              <a:t> </a:t>
            </a:r>
            <a:r>
              <a:rPr lang="pl-PL" dirty="0" err="1"/>
              <a:t>ChAD</a:t>
            </a:r>
            <a:r>
              <a:rPr lang="pl-PL" dirty="0"/>
              <a:t> II</a:t>
            </a:r>
          </a:p>
          <a:p>
            <a:r>
              <a:rPr lang="pl-PL" dirty="0"/>
              <a:t>F32 – </a:t>
            </a:r>
            <a:r>
              <a:rPr lang="pl-PL" dirty="0">
                <a:hlinkClick r:id="rId6" tooltip="Zaburzenia depresyjne"/>
              </a:rPr>
              <a:t>Epizod depresyjny</a:t>
            </a:r>
            <a:endParaRPr lang="pl-PL" dirty="0"/>
          </a:p>
          <a:p>
            <a:r>
              <a:rPr lang="pl-PL" dirty="0"/>
              <a:t>F33 – </a:t>
            </a:r>
            <a:r>
              <a:rPr lang="pl-PL" dirty="0">
                <a:hlinkClick r:id="rId6" tooltip="Zaburzenia depresyjne"/>
              </a:rPr>
              <a:t>Zaburzenia depresyjne nawracające</a:t>
            </a:r>
            <a:r>
              <a:rPr lang="pl-PL" dirty="0"/>
              <a:t> (zaburzenie afektywne jednobiegunowe)</a:t>
            </a:r>
          </a:p>
          <a:p>
            <a:r>
              <a:rPr lang="pl-PL" dirty="0"/>
              <a:t>F34 – Uporczywe zaburzenia nastroju (afektywne)</a:t>
            </a:r>
          </a:p>
          <a:p>
            <a:pPr lvl="1"/>
            <a:r>
              <a:rPr lang="pl-PL" dirty="0"/>
              <a:t>F34.0 – </a:t>
            </a:r>
            <a:r>
              <a:rPr lang="pl-PL" dirty="0">
                <a:hlinkClick r:id="rId7" tooltip="Cyklotymia"/>
              </a:rPr>
              <a:t>Cyklotymia</a:t>
            </a:r>
            <a:endParaRPr lang="pl-PL" dirty="0"/>
          </a:p>
          <a:p>
            <a:pPr lvl="1"/>
            <a:r>
              <a:rPr lang="pl-PL" dirty="0"/>
              <a:t>F34.1 – </a:t>
            </a:r>
            <a:r>
              <a:rPr lang="pl-PL" dirty="0">
                <a:hlinkClick r:id="rId8" tooltip="Dystymia"/>
              </a:rPr>
              <a:t>Dystymia</a:t>
            </a:r>
            <a:endParaRPr lang="pl-PL" dirty="0"/>
          </a:p>
          <a:p>
            <a:r>
              <a:rPr lang="pl-PL" dirty="0"/>
              <a:t>F38 – Inne zaburzenia nastroju (afektywne)</a:t>
            </a:r>
          </a:p>
          <a:p>
            <a:r>
              <a:rPr lang="pl-PL" dirty="0"/>
              <a:t>F39 – Zaburzenia nastroju (afektywne), nie określone</a:t>
            </a:r>
          </a:p>
          <a:p>
            <a:r>
              <a:rPr lang="pl-PL" dirty="0"/>
              <a:t>Poza klasyfikacją ICD-10 wyróżnia się również </a:t>
            </a:r>
            <a:r>
              <a:rPr lang="pl-PL" dirty="0">
                <a:hlinkClick r:id="rId9" tooltip="Choroba afektywna sezonowa"/>
              </a:rPr>
              <a:t>sezonowe zaburzenie afektywne</a:t>
            </a:r>
            <a:r>
              <a:rPr lang="pl-PL" dirty="0"/>
              <a:t>.</a:t>
            </a:r>
          </a:p>
          <a:p>
            <a:pPr>
              <a:buFontTx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6798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797422"/>
            <a:ext cx="6172200" cy="64020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latin typeface="+mj-lt"/>
              </a:rPr>
              <a:t>Przygotowanie </a:t>
            </a:r>
            <a:r>
              <a:rPr lang="pl-PL" sz="1800" dirty="0"/>
              <a:t>merytoryczne seminariów w formie prezentacji przypadków klinicznych w ramach projektu „Operacja - Integracja!" Zintegrowany Program Uniwersytetu Medycznego w Łodzi (POWR.03.05.00-00-Z065/17) współfinansowany z Unii Europejskiej w ramach Europejskiego Funduszu Społecznego Priorytet III. Szkolnictwo wyższe dla gospodarki i rozwoju. Działanie 3.5 Kompleksowe programy szkół wyższych</a:t>
            </a:r>
            <a:endParaRPr lang="pl-PL" sz="18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632" y="48125"/>
            <a:ext cx="4238228" cy="479822"/>
          </a:xfrm>
        </p:spPr>
        <p:txBody>
          <a:bodyPr>
            <a:normAutofit/>
          </a:bodyPr>
          <a:lstStyle/>
          <a:p>
            <a:r>
              <a:rPr lang="pl-PL" dirty="0"/>
              <a:t>Etiologia – predyspozycja genetyczna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798394"/>
            <a:ext cx="5600700" cy="4057070"/>
          </a:xfrm>
        </p:spPr>
        <p:txBody>
          <a:bodyPr>
            <a:normAutofit/>
          </a:bodyPr>
          <a:lstStyle/>
          <a:p>
            <a:r>
              <a:rPr lang="pl-PL" dirty="0"/>
              <a:t>Badania bliźniąt – zgodność występowania</a:t>
            </a:r>
          </a:p>
          <a:p>
            <a:pPr lvl="1"/>
            <a:r>
              <a:rPr lang="pl-PL" dirty="0">
                <a:solidFill>
                  <a:srgbClr val="FF0000"/>
                </a:solidFill>
              </a:rPr>
              <a:t>40-50% </a:t>
            </a:r>
            <a:r>
              <a:rPr lang="pl-PL" dirty="0"/>
              <a:t>dla bliźniąt monozygotycznych</a:t>
            </a:r>
          </a:p>
          <a:p>
            <a:pPr lvl="1"/>
            <a:r>
              <a:rPr lang="pl-PL" dirty="0">
                <a:solidFill>
                  <a:srgbClr val="FF0000"/>
                </a:solidFill>
              </a:rPr>
              <a:t>25%</a:t>
            </a:r>
            <a:r>
              <a:rPr lang="pl-PL" dirty="0"/>
              <a:t> dla bliźniąt </a:t>
            </a:r>
            <a:r>
              <a:rPr lang="pl-PL" dirty="0" err="1"/>
              <a:t>dizygotycznych</a:t>
            </a:r>
            <a:endParaRPr lang="pl-PL" dirty="0"/>
          </a:p>
          <a:p>
            <a:r>
              <a:rPr lang="pl-PL" dirty="0"/>
              <a:t>Ryzyko zachorowania dla krewnych I stopnia 10-25%</a:t>
            </a:r>
          </a:p>
          <a:p>
            <a:r>
              <a:rPr lang="pl-PL" dirty="0"/>
              <a:t>Udział wielu różnych genów (uwarunkowanie </a:t>
            </a:r>
            <a:r>
              <a:rPr lang="pl-PL" dirty="0" err="1"/>
              <a:t>poligenowe</a:t>
            </a:r>
            <a:r>
              <a:rPr lang="pl-PL" dirty="0"/>
              <a:t>), np.:</a:t>
            </a:r>
          </a:p>
          <a:p>
            <a:pPr lvl="1"/>
            <a:r>
              <a:rPr lang="pl-PL" dirty="0"/>
              <a:t>Polimorfizm regionu </a:t>
            </a:r>
            <a:r>
              <a:rPr lang="pl-PL" dirty="0" err="1"/>
              <a:t>promotorowego</a:t>
            </a:r>
            <a:r>
              <a:rPr lang="pl-PL" dirty="0"/>
              <a:t> genu transportera serotoniny </a:t>
            </a:r>
            <a:r>
              <a:rPr lang="pl-PL" dirty="0">
                <a:solidFill>
                  <a:srgbClr val="FF0000"/>
                </a:solidFill>
              </a:rPr>
              <a:t>5-HTTLPR</a:t>
            </a:r>
            <a:r>
              <a:rPr lang="pl-PL" dirty="0"/>
              <a:t> (serotonin-transporter-</a:t>
            </a:r>
            <a:r>
              <a:rPr lang="pl-PL" dirty="0" err="1"/>
              <a:t>linked</a:t>
            </a:r>
            <a:r>
              <a:rPr lang="pl-PL" dirty="0"/>
              <a:t> </a:t>
            </a:r>
            <a:r>
              <a:rPr lang="pl-PL" dirty="0" err="1"/>
              <a:t>promoter</a:t>
            </a:r>
            <a:r>
              <a:rPr lang="pl-PL" dirty="0"/>
              <a:t> region)</a:t>
            </a:r>
          </a:p>
          <a:p>
            <a:pPr lvl="2"/>
            <a:r>
              <a:rPr lang="pl-PL" dirty="0"/>
              <a:t>Allele: </a:t>
            </a:r>
            <a:r>
              <a:rPr lang="pl-PL" sz="1050" dirty="0" err="1">
                <a:solidFill>
                  <a:srgbClr val="0033CC"/>
                </a:solidFill>
              </a:rPr>
              <a:t>ss</a:t>
            </a:r>
            <a:r>
              <a:rPr lang="pl-PL" sz="1050" dirty="0">
                <a:solidFill>
                  <a:srgbClr val="0033CC"/>
                </a:solidFill>
              </a:rPr>
              <a:t> (mało 5-HT w synapsie</a:t>
            </a:r>
            <a:r>
              <a:rPr lang="pl-PL" dirty="0">
                <a:solidFill>
                  <a:srgbClr val="0033CC"/>
                </a:solidFill>
              </a:rPr>
              <a:t>)</a:t>
            </a:r>
            <a:r>
              <a:rPr lang="pl-PL" dirty="0"/>
              <a:t>, </a:t>
            </a:r>
            <a:r>
              <a:rPr lang="pl-PL" sz="1800" dirty="0" err="1">
                <a:solidFill>
                  <a:schemeClr val="accent1"/>
                </a:solidFill>
              </a:rPr>
              <a:t>ll</a:t>
            </a:r>
            <a:r>
              <a:rPr lang="pl-PL" sz="1800" dirty="0">
                <a:solidFill>
                  <a:schemeClr val="accent1"/>
                </a:solidFill>
              </a:rPr>
              <a:t> (dużo 5HT w synapsie)</a:t>
            </a:r>
            <a:r>
              <a:rPr lang="pl-PL" sz="1800" dirty="0"/>
              <a:t>, </a:t>
            </a:r>
            <a:br>
              <a:rPr lang="pl-PL" sz="1800" dirty="0"/>
            </a:br>
            <a:r>
              <a:rPr lang="pl-PL" dirty="0" err="1">
                <a:solidFill>
                  <a:srgbClr val="00B050"/>
                </a:solidFill>
              </a:rPr>
              <a:t>sl</a:t>
            </a:r>
            <a:r>
              <a:rPr lang="pl-PL" dirty="0">
                <a:solidFill>
                  <a:srgbClr val="00B050"/>
                </a:solidFill>
              </a:rPr>
              <a:t> (pośrednia zawartość serotoniny)</a:t>
            </a:r>
          </a:p>
          <a:p>
            <a:pPr lvl="1"/>
            <a:r>
              <a:rPr lang="pl-PL" dirty="0"/>
              <a:t>Polimorfizm genu dla czynnika wzrostu nerwów pochodzenia mózgowego - </a:t>
            </a:r>
            <a:r>
              <a:rPr lang="pl-PL" dirty="0">
                <a:solidFill>
                  <a:srgbClr val="FF0000"/>
                </a:solidFill>
              </a:rPr>
              <a:t>BDNF</a:t>
            </a:r>
            <a:r>
              <a:rPr lang="pl-PL" dirty="0"/>
              <a:t> (Val66Met)</a:t>
            </a:r>
          </a:p>
          <a:p>
            <a:pPr lvl="1"/>
            <a:r>
              <a:rPr lang="pl-PL" dirty="0"/>
              <a:t>Geny odpowiedzialne za </a:t>
            </a:r>
            <a:r>
              <a:rPr lang="pl-PL" dirty="0" err="1"/>
              <a:t>remodeling</a:t>
            </a:r>
            <a:r>
              <a:rPr lang="pl-PL" dirty="0"/>
              <a:t> chromatyny i biorące udział w regulacji ekspresji (PBRM1 na </a:t>
            </a:r>
            <a:r>
              <a:rPr lang="pl-PL" dirty="0" err="1"/>
              <a:t>ch.</a:t>
            </a:r>
            <a:r>
              <a:rPr lang="pl-PL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17269413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402" y="915566"/>
            <a:ext cx="3154680" cy="857250"/>
          </a:xfrm>
        </p:spPr>
        <p:txBody>
          <a:bodyPr>
            <a:normAutofit/>
          </a:bodyPr>
          <a:lstStyle/>
          <a:p>
            <a:r>
              <a:rPr lang="pl-PL" dirty="0"/>
              <a:t>Patogenetyczne koncepcje biologiczne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2177593"/>
            <a:ext cx="5600700" cy="2677871"/>
          </a:xfrm>
        </p:spPr>
        <p:txBody>
          <a:bodyPr>
            <a:noAutofit/>
          </a:bodyPr>
          <a:lstStyle/>
          <a:p>
            <a:r>
              <a:rPr lang="pl-PL" sz="2100" dirty="0"/>
              <a:t>Hipoteza serotoninowa </a:t>
            </a:r>
          </a:p>
          <a:p>
            <a:pPr lvl="1"/>
            <a:r>
              <a:rPr lang="pl-PL" sz="2100" dirty="0"/>
              <a:t>niedobór </a:t>
            </a:r>
            <a:r>
              <a:rPr lang="pl-PL" sz="2100" dirty="0">
                <a:solidFill>
                  <a:srgbClr val="00B050"/>
                </a:solidFill>
              </a:rPr>
              <a:t>serotoniny (5HT)</a:t>
            </a:r>
          </a:p>
          <a:p>
            <a:r>
              <a:rPr lang="pl-PL" sz="2100" dirty="0"/>
              <a:t>Hipoteza </a:t>
            </a:r>
            <a:r>
              <a:rPr lang="pl-PL" sz="2100" dirty="0" err="1"/>
              <a:t>katecholaminowa</a:t>
            </a:r>
            <a:endParaRPr lang="pl-PL" sz="2100" dirty="0"/>
          </a:p>
          <a:p>
            <a:pPr lvl="1"/>
            <a:r>
              <a:rPr lang="pl-PL" sz="1800" dirty="0"/>
              <a:t>W depresji dochodzi do niedoboru:</a:t>
            </a:r>
          </a:p>
          <a:p>
            <a:pPr lvl="2"/>
            <a:r>
              <a:rPr lang="pl-PL" sz="1500" dirty="0">
                <a:solidFill>
                  <a:srgbClr val="0070C0"/>
                </a:solidFill>
              </a:rPr>
              <a:t>Noradrenaliny</a:t>
            </a:r>
            <a:r>
              <a:rPr lang="pl-PL" sz="1500" dirty="0"/>
              <a:t> </a:t>
            </a:r>
            <a:r>
              <a:rPr lang="pl-PL" sz="1500" dirty="0">
                <a:solidFill>
                  <a:srgbClr val="0070C0"/>
                </a:solidFill>
              </a:rPr>
              <a:t>(NA) </a:t>
            </a:r>
            <a:r>
              <a:rPr lang="pl-PL" sz="1500" dirty="0">
                <a:sym typeface="Wingdings"/>
              </a:rPr>
              <a:t></a:t>
            </a:r>
            <a:r>
              <a:rPr lang="pl-PL" sz="1500" dirty="0"/>
              <a:t>aktywność, energia, uwaga</a:t>
            </a:r>
          </a:p>
          <a:p>
            <a:pPr lvl="2"/>
            <a:r>
              <a:rPr lang="pl-PL" sz="1500" dirty="0">
                <a:solidFill>
                  <a:srgbClr val="FF0000"/>
                </a:solidFill>
              </a:rPr>
              <a:t>Dopaminy (DA) </a:t>
            </a:r>
            <a:r>
              <a:rPr lang="pl-PL" sz="1500" dirty="0">
                <a:sym typeface="Wingdings"/>
              </a:rPr>
              <a:t> doświadczanie przyjemności</a:t>
            </a:r>
            <a:endParaRPr lang="pl-PL" sz="1500" dirty="0"/>
          </a:p>
          <a:p>
            <a:pPr lvl="2"/>
            <a:r>
              <a:rPr lang="pl-PL" sz="1500" dirty="0">
                <a:solidFill>
                  <a:srgbClr val="00B050"/>
                </a:solidFill>
              </a:rPr>
              <a:t>Serotoniny (5HT) </a:t>
            </a:r>
            <a:r>
              <a:rPr lang="pl-PL" sz="1500" dirty="0">
                <a:sym typeface="Wingdings"/>
              </a:rPr>
              <a:t> nastrój, poziom lęku</a:t>
            </a:r>
            <a:endParaRPr lang="pl-PL" sz="1500" dirty="0"/>
          </a:p>
        </p:txBody>
      </p:sp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8082" y="0"/>
            <a:ext cx="3639919" cy="190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80728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470" y="1"/>
            <a:ext cx="1954530" cy="176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699542"/>
            <a:ext cx="4670276" cy="504056"/>
          </a:xfrm>
        </p:spPr>
        <p:txBody>
          <a:bodyPr/>
          <a:lstStyle/>
          <a:p>
            <a:r>
              <a:rPr lang="pl-PL" dirty="0"/>
              <a:t>Patogenetyczne koncepcje biologiczne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632" y="1488185"/>
            <a:ext cx="5349240" cy="3027781"/>
          </a:xfrm>
        </p:spPr>
        <p:txBody>
          <a:bodyPr>
            <a:noAutofit/>
          </a:bodyPr>
          <a:lstStyle/>
          <a:p>
            <a:r>
              <a:rPr lang="pl-PL" sz="2100" dirty="0"/>
              <a:t>Zaburzenia czynności osi neuroendokrynnych</a:t>
            </a:r>
          </a:p>
          <a:p>
            <a:pPr lvl="1"/>
            <a:r>
              <a:rPr lang="pl-PL" sz="1800" dirty="0">
                <a:solidFill>
                  <a:srgbClr val="FF0000"/>
                </a:solidFill>
              </a:rPr>
              <a:t>układ </a:t>
            </a:r>
            <a:r>
              <a:rPr lang="pl-PL" sz="1800" dirty="0" err="1">
                <a:solidFill>
                  <a:srgbClr val="FF0000"/>
                </a:solidFill>
              </a:rPr>
              <a:t>limbiczny-podwzgórze-przysadka-nadnercza</a:t>
            </a:r>
            <a:r>
              <a:rPr lang="pl-PL" sz="1800" dirty="0">
                <a:solidFill>
                  <a:srgbClr val="FF0000"/>
                </a:solidFill>
              </a:rPr>
              <a:t> (LPPN) – nadmierna aktywność „osi stresu” </a:t>
            </a:r>
          </a:p>
          <a:p>
            <a:pPr lvl="2"/>
            <a:r>
              <a:rPr lang="pl-PL" sz="1500" dirty="0"/>
              <a:t>podwyższone stężenie kortyzolu</a:t>
            </a:r>
          </a:p>
          <a:p>
            <a:pPr lvl="2"/>
            <a:r>
              <a:rPr lang="pl-PL" sz="1500" dirty="0"/>
              <a:t>Zaburzenia okołodobowego rytmu wydzielania kortyzolu</a:t>
            </a:r>
          </a:p>
          <a:p>
            <a:pPr lvl="2"/>
            <a:r>
              <a:rPr lang="pl-PL" sz="1500" dirty="0"/>
              <a:t>Zwiększone wydzielania </a:t>
            </a:r>
            <a:r>
              <a:rPr lang="pl-PL" sz="1500" dirty="0" err="1"/>
              <a:t>kortykoliberyny</a:t>
            </a:r>
            <a:r>
              <a:rPr lang="pl-PL" sz="1500" dirty="0"/>
              <a:t> (CRH)</a:t>
            </a:r>
          </a:p>
          <a:p>
            <a:pPr lvl="2"/>
            <a:r>
              <a:rPr lang="pl-PL" sz="1500" dirty="0"/>
              <a:t>Nieprawidłowa czynność receptorów </a:t>
            </a:r>
            <a:r>
              <a:rPr lang="pl-PL" sz="1500" dirty="0" err="1"/>
              <a:t>glikokortykoidowych</a:t>
            </a:r>
            <a:r>
              <a:rPr lang="pl-PL" sz="1500" dirty="0"/>
              <a:t> w znajdujących się głównie w układzie limbicznym</a:t>
            </a:r>
          </a:p>
        </p:txBody>
      </p:sp>
    </p:spTree>
    <p:extLst>
      <p:ext uri="{BB962C8B-B14F-4D97-AF65-F5344CB8AC3E}">
        <p14:creationId xmlns:p14="http://schemas.microsoft.com/office/powerpoint/2010/main" val="13600964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470" y="1"/>
            <a:ext cx="1954530" cy="176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Patogenetyczne koncepcje biologiczne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lvl="1" indent="0">
              <a:buNone/>
            </a:pPr>
            <a:r>
              <a:rPr lang="pl-PL" sz="2100" dirty="0"/>
              <a:t>Zaburzenia czynności osi neuroendokrynnych c.d.</a:t>
            </a:r>
          </a:p>
          <a:p>
            <a:pPr lvl="1"/>
            <a:r>
              <a:rPr lang="pl-PL" sz="2100" dirty="0" err="1">
                <a:solidFill>
                  <a:srgbClr val="FF0000"/>
                </a:solidFill>
              </a:rPr>
              <a:t>podwzgórze-przysadka-tarczyca</a:t>
            </a:r>
            <a:endParaRPr lang="pl-PL" sz="2100" dirty="0">
              <a:solidFill>
                <a:srgbClr val="FF0000"/>
              </a:solidFill>
            </a:endParaRPr>
          </a:p>
          <a:p>
            <a:pPr lvl="2"/>
            <a:r>
              <a:rPr lang="pl-PL" sz="1800" dirty="0" err="1"/>
              <a:t>Subkliniczna</a:t>
            </a:r>
            <a:r>
              <a:rPr lang="pl-PL" sz="1800" dirty="0"/>
              <a:t> niedoczynność tarczycy u chorych na depresję</a:t>
            </a:r>
          </a:p>
          <a:p>
            <a:pPr lvl="2"/>
            <a:r>
              <a:rPr lang="pl-PL" sz="1800" dirty="0"/>
              <a:t>Podawanie hormonów tarczycy w celu potencjalizacji działania leków przeciwdepresyjnych w lekoopornej depresji</a:t>
            </a:r>
          </a:p>
          <a:p>
            <a:pPr lvl="1"/>
            <a:r>
              <a:rPr lang="pl-PL" sz="2100" dirty="0" err="1">
                <a:solidFill>
                  <a:srgbClr val="FF0000"/>
                </a:solidFill>
              </a:rPr>
              <a:t>podwzgórze-przysadka-gonady</a:t>
            </a:r>
            <a:endParaRPr lang="pl-PL" sz="2100" dirty="0">
              <a:solidFill>
                <a:srgbClr val="FF0000"/>
              </a:solidFill>
            </a:endParaRPr>
          </a:p>
          <a:p>
            <a:pPr lvl="2"/>
            <a:r>
              <a:rPr lang="pl-PL" sz="1800" dirty="0"/>
              <a:t>Zwiększenie tendencji do występowania zaburzeń depresyjnych w okresie przedmiesiączkowym (przedmiesiączkowe zaburzenie </a:t>
            </a:r>
            <a:r>
              <a:rPr lang="pl-PL" sz="1800" dirty="0" err="1"/>
              <a:t>dysforyczne</a:t>
            </a:r>
            <a:r>
              <a:rPr lang="pl-PL" sz="1800" dirty="0"/>
              <a:t>), poporodowym, na początku menopauzy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314633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Patogenetyczne koncepcje biologiczne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Zaburzenia immunologiczne</a:t>
            </a:r>
          </a:p>
          <a:p>
            <a:pPr lvl="1"/>
            <a:r>
              <a:rPr lang="pl-PL" dirty="0"/>
              <a:t>Upośledzenie odporności</a:t>
            </a:r>
          </a:p>
          <a:p>
            <a:pPr lvl="1"/>
            <a:r>
              <a:rPr lang="pl-PL" dirty="0"/>
              <a:t>Zwiększenie aktywności białek ostrej fazy, prozapalnych cytokin (Il-1, Il-2, Il-6, TNF alfa)</a:t>
            </a:r>
          </a:p>
          <a:p>
            <a:r>
              <a:rPr lang="pl-PL" dirty="0"/>
              <a:t>Zaburzenia rytmów okołodobowych</a:t>
            </a:r>
          </a:p>
          <a:p>
            <a:pPr lvl="1"/>
            <a:r>
              <a:rPr lang="pl-PL" dirty="0"/>
              <a:t>Temperatury</a:t>
            </a:r>
          </a:p>
          <a:p>
            <a:pPr lvl="1"/>
            <a:r>
              <a:rPr lang="pl-PL" dirty="0"/>
              <a:t>Sen-czuwanie</a:t>
            </a:r>
          </a:p>
          <a:p>
            <a:pPr lvl="1"/>
            <a:r>
              <a:rPr lang="pl-PL" dirty="0"/>
              <a:t>Wydzielania hormonów</a:t>
            </a:r>
          </a:p>
          <a:p>
            <a:pPr lvl="2"/>
            <a:r>
              <a:rPr lang="pl-PL" dirty="0"/>
              <a:t>Kortyzolu</a:t>
            </a:r>
          </a:p>
          <a:p>
            <a:pPr lvl="2"/>
            <a:r>
              <a:rPr lang="pl-PL" dirty="0"/>
              <a:t>Prolaktyny</a:t>
            </a:r>
          </a:p>
          <a:p>
            <a:pPr lvl="2"/>
            <a:r>
              <a:rPr lang="pl-PL" dirty="0"/>
              <a:t>Melatoniny</a:t>
            </a:r>
          </a:p>
          <a:p>
            <a:pPr lvl="2"/>
            <a:r>
              <a:rPr lang="pl-PL" dirty="0"/>
              <a:t>Tyreotropiny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032" y="2300833"/>
            <a:ext cx="30575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1251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Depresja etiopatogeneza c.d. – zaburzenia rytmów biologicznych</a:t>
            </a:r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261872"/>
            <a:ext cx="1872936" cy="251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5134" y="1261872"/>
            <a:ext cx="2064258" cy="248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8274" y="1261872"/>
            <a:ext cx="2038540" cy="247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04623" y="419709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350"/>
          </a:p>
        </p:txBody>
      </p:sp>
      <p:sp>
        <p:nvSpPr>
          <p:cNvPr id="8" name="pole tekstowe 7"/>
          <p:cNvSpPr txBox="1"/>
          <p:nvPr/>
        </p:nvSpPr>
        <p:spPr>
          <a:xfrm>
            <a:off x="212599" y="4053079"/>
            <a:ext cx="5519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dirty="0">
                <a:latin typeface="+mj-lt"/>
              </a:rPr>
              <a:t>Depresja częstsza jesienią i zimą </a:t>
            </a:r>
            <a:r>
              <a:rPr lang="pl-PL" sz="1350" dirty="0">
                <a:latin typeface="+mj-lt"/>
                <a:sym typeface="Wingdings" pitchFamily="2" charset="2"/>
              </a:rPr>
              <a:t> zaburzenia funkcji szyszynki, wydzielania</a:t>
            </a:r>
          </a:p>
          <a:p>
            <a:r>
              <a:rPr lang="pl-PL" sz="1350" dirty="0">
                <a:latin typeface="+mj-lt"/>
                <a:sym typeface="Wingdings" pitchFamily="2" charset="2"/>
              </a:rPr>
              <a:t>melatoniny</a:t>
            </a:r>
            <a:endParaRPr lang="pl-PL" sz="13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59960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F75660E3-CC37-6346-A6D3-A983989F1BEB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Depresja Etiopatogeneza c.d.</a:t>
            </a:r>
            <a:br>
              <a:rPr lang="pl-PL" dirty="0"/>
            </a:br>
            <a:r>
              <a:rPr lang="pl-PL" dirty="0"/>
              <a:t>Zaburzenia procesów plastyczności neuronalnej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1" y="1200150"/>
            <a:ext cx="2514600" cy="3655314"/>
          </a:xfrm>
        </p:spPr>
        <p:txBody>
          <a:bodyPr/>
          <a:lstStyle/>
          <a:p>
            <a:r>
              <a:rPr lang="pl-PL" dirty="0"/>
              <a:t>Zmiany strukturalne OUN</a:t>
            </a:r>
          </a:p>
          <a:p>
            <a:pPr lvl="1"/>
            <a:r>
              <a:rPr lang="pl-PL" dirty="0"/>
              <a:t>Zmniejszenie liczby komórek gł. w korze czołowej</a:t>
            </a:r>
          </a:p>
          <a:p>
            <a:pPr lvl="1"/>
            <a:r>
              <a:rPr lang="pl-PL" dirty="0"/>
              <a:t>Osłabienie procesów </a:t>
            </a:r>
            <a:r>
              <a:rPr lang="pl-PL" dirty="0" err="1"/>
              <a:t>neurogenezy</a:t>
            </a:r>
            <a:r>
              <a:rPr lang="pl-PL" dirty="0"/>
              <a:t> i plastyczności neuronalnej</a:t>
            </a:r>
          </a:p>
          <a:p>
            <a:pPr lvl="2"/>
            <a:r>
              <a:rPr lang="pl-PL" dirty="0"/>
              <a:t>Niedobór BDNF</a:t>
            </a:r>
          </a:p>
          <a:p>
            <a:pPr lvl="2"/>
            <a:r>
              <a:rPr lang="pl-PL" dirty="0"/>
              <a:t>Mniejsza liczba kolców </a:t>
            </a:r>
            <a:br>
              <a:rPr lang="pl-PL" dirty="0"/>
            </a:br>
            <a:r>
              <a:rPr lang="pl-PL" dirty="0"/>
              <a:t>dendrytycznych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1200150"/>
            <a:ext cx="4000500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096608" y="3969427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b="1" i="1" dirty="0" err="1"/>
              <a:t>Molendijk</a:t>
            </a:r>
            <a:r>
              <a:rPr lang="pl-PL" sz="900" b="1" i="1" dirty="0"/>
              <a:t> i </a:t>
            </a:r>
            <a:r>
              <a:rPr lang="pl-PL" sz="900" b="1" i="1" dirty="0" err="1"/>
              <a:t>wsp</a:t>
            </a:r>
            <a:r>
              <a:rPr lang="pl-PL" sz="900" b="1" i="1" dirty="0"/>
              <a:t>. </a:t>
            </a:r>
            <a:r>
              <a:rPr lang="pl-PL" sz="900" b="1" i="1" dirty="0" err="1"/>
              <a:t>Biol</a:t>
            </a:r>
            <a:r>
              <a:rPr lang="pl-PL" sz="900" b="1" i="1" dirty="0"/>
              <a:t> Psych 2010</a:t>
            </a:r>
          </a:p>
        </p:txBody>
      </p:sp>
      <p:cxnSp>
        <p:nvCxnSpPr>
          <p:cNvPr id="6" name="Łącznik prostoliniowy 5"/>
          <p:cNvCxnSpPr/>
          <p:nvPr/>
        </p:nvCxnSpPr>
        <p:spPr>
          <a:xfrm>
            <a:off x="3449472" y="2490689"/>
            <a:ext cx="3162869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892712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152" y="69860"/>
            <a:ext cx="1954530" cy="176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Etiologia depresji: </a:t>
            </a:r>
            <a:r>
              <a:rPr lang="pl-PL" b="1" dirty="0">
                <a:solidFill>
                  <a:srgbClr val="FF0000"/>
                </a:solidFill>
              </a:rPr>
              <a:t>Wydarzenia stresowe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Na wczesnych etapach rozwoju</a:t>
            </a:r>
          </a:p>
          <a:p>
            <a:pPr lvl="1"/>
            <a:r>
              <a:rPr lang="pl-PL" dirty="0"/>
              <a:t>Wczesna utrata rodzica (-ów)</a:t>
            </a:r>
          </a:p>
          <a:p>
            <a:pPr lvl="1"/>
            <a:r>
              <a:rPr lang="pl-PL" dirty="0"/>
              <a:t>Długotrwała rozłąka (separacja) z rodzicami</a:t>
            </a:r>
          </a:p>
          <a:p>
            <a:pPr lvl="1"/>
            <a:r>
              <a:rPr lang="pl-PL" dirty="0" err="1"/>
              <a:t>Traumatyzujące</a:t>
            </a:r>
            <a:r>
              <a:rPr lang="pl-PL" dirty="0"/>
              <a:t> wydarzenia na wczesnych etapach rozwoju</a:t>
            </a:r>
          </a:p>
          <a:p>
            <a:pPr lvl="2"/>
            <a:r>
              <a:rPr lang="pl-PL" dirty="0"/>
              <a:t>Nadużywanie fizyczne, seksualne</a:t>
            </a:r>
          </a:p>
          <a:p>
            <a:r>
              <a:rPr lang="pl-PL" dirty="0"/>
              <a:t>Stres w życiu dorosłym</a:t>
            </a:r>
          </a:p>
          <a:p>
            <a:pPr lvl="1"/>
            <a:r>
              <a:rPr lang="pl-PL" dirty="0"/>
              <a:t>Strata osoby bliskiej (zgon, rozłąka)</a:t>
            </a:r>
          </a:p>
          <a:p>
            <a:pPr lvl="1"/>
            <a:r>
              <a:rPr lang="pl-PL" dirty="0"/>
              <a:t>Nagłe pogorszenie sytuacji interpersonalnej</a:t>
            </a:r>
          </a:p>
          <a:p>
            <a:pPr lvl="1"/>
            <a:r>
              <a:rPr lang="pl-PL" dirty="0"/>
              <a:t>Problemy w pracy lub jej utrata</a:t>
            </a:r>
          </a:p>
          <a:p>
            <a:pPr lvl="1"/>
            <a:r>
              <a:rPr lang="pl-PL" dirty="0"/>
              <a:t>Konieczność adaptacji do nowych warunków</a:t>
            </a:r>
          </a:p>
          <a:p>
            <a:pPr lvl="1"/>
            <a:r>
              <a:rPr lang="pl-PL" dirty="0"/>
              <a:t>Negatywna ocena dotychczasowych osiągnięć (bilans 40-latka)</a:t>
            </a:r>
          </a:p>
          <a:p>
            <a:r>
              <a:rPr lang="pl-PL" dirty="0"/>
              <a:t>STRES (szczególnie przewlekły) prowadzi do </a:t>
            </a:r>
            <a:r>
              <a:rPr lang="pl-PL" dirty="0" err="1"/>
              <a:t>dysregulacji</a:t>
            </a:r>
            <a:r>
              <a:rPr lang="pl-PL" dirty="0"/>
              <a:t> osi stresowej i „uwrażliwienia” na wydarzenia stresowe w późniejszym okresie życia</a:t>
            </a:r>
          </a:p>
          <a:p>
            <a:pPr lvl="2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155921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920AD72-EC20-DE41-9824-5229D063ECBB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5600700" cy="402844"/>
          </a:xfrm>
        </p:spPr>
        <p:txBody>
          <a:bodyPr>
            <a:normAutofit/>
          </a:bodyPr>
          <a:lstStyle/>
          <a:p>
            <a:r>
              <a:rPr lang="pl-PL" dirty="0"/>
              <a:t>Teoria </a:t>
            </a:r>
            <a:r>
              <a:rPr lang="pl-PL" dirty="0" err="1"/>
              <a:t>neurorozwojowa</a:t>
            </a:r>
            <a:r>
              <a:rPr lang="pl-PL" dirty="0"/>
              <a:t> depresji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04" y="843558"/>
            <a:ext cx="4080147" cy="418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229100" y="843557"/>
            <a:ext cx="2595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Gałecki P., Szulc A. PSYCHIATRIA, </a:t>
            </a:r>
            <a:r>
              <a:rPr lang="pl-PL" sz="1050" dirty="0" err="1"/>
              <a:t>Edra</a:t>
            </a:r>
            <a:r>
              <a:rPr lang="pl-PL" sz="1050" dirty="0"/>
              <a:t>, 2018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C7A0C99F-418D-4043-921F-D2293F13866C}"/>
              </a:ext>
            </a:extLst>
          </p:cNvPr>
          <p:cNvSpPr txBox="1"/>
          <p:nvPr/>
        </p:nvSpPr>
        <p:spPr>
          <a:xfrm rot="16200000">
            <a:off x="759289" y="2721182"/>
            <a:ext cx="30472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IDO – indoloamino-2,3-dioksygenaza</a:t>
            </a:r>
          </a:p>
        </p:txBody>
      </p:sp>
    </p:spTree>
    <p:extLst>
      <p:ext uri="{BB962C8B-B14F-4D97-AF65-F5344CB8AC3E}">
        <p14:creationId xmlns:p14="http://schemas.microsoft.com/office/powerpoint/2010/main" val="1214819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Teorie psychologiczne etiopatogenezy depresji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0033CC"/>
                </a:solidFill>
              </a:rPr>
              <a:t>Teoria psychoanalityczna</a:t>
            </a:r>
          </a:p>
          <a:p>
            <a:pPr lvl="1"/>
            <a:r>
              <a:rPr lang="pl-PL" dirty="0"/>
              <a:t>Depresja stanowi reakcję psychologiczną na realną lub wyobrażoną sytuację utraty u osoby z fiksacją ego na fazie oralnej </a:t>
            </a:r>
            <a:r>
              <a:rPr lang="pl-PL" dirty="0">
                <a:sym typeface="Wingdings" pitchFamily="2" charset="2"/>
              </a:rPr>
              <a:t> nadmierna </a:t>
            </a:r>
            <a:r>
              <a:rPr lang="pl-PL" dirty="0"/>
              <a:t>zależność osoby od innych ludzi w utrzymaniu samooceny</a:t>
            </a:r>
          </a:p>
          <a:p>
            <a:pPr lvl="1"/>
            <a:endParaRPr lang="pl-PL" dirty="0"/>
          </a:p>
          <a:p>
            <a:r>
              <a:rPr lang="pl-PL" dirty="0">
                <a:solidFill>
                  <a:srgbClr val="0033CC"/>
                </a:solidFill>
              </a:rPr>
              <a:t>Teoria poznawcza depresji (Aaron Beck)</a:t>
            </a:r>
          </a:p>
          <a:p>
            <a:pPr lvl="1"/>
            <a:r>
              <a:rPr lang="pl-PL" dirty="0"/>
              <a:t>Nieprawidłowe schematy poznawcze dotyczące</a:t>
            </a:r>
          </a:p>
          <a:p>
            <a:pPr lvl="2"/>
            <a:r>
              <a:rPr lang="pl-PL" dirty="0"/>
              <a:t>własnej osoby (np.: „…jestem do niczego…”)</a:t>
            </a:r>
          </a:p>
          <a:p>
            <a:pPr lvl="2"/>
            <a:r>
              <a:rPr lang="pl-PL" dirty="0"/>
              <a:t>otaczającego świata (np.: „…ludzie chcą mnie wykorzystać…”</a:t>
            </a:r>
          </a:p>
          <a:p>
            <a:pPr lvl="2"/>
            <a:r>
              <a:rPr lang="pl-PL" dirty="0"/>
              <a:t>przyszłości (np.: „…nigdy do niczego nie dojdę…”)</a:t>
            </a:r>
          </a:p>
          <a:p>
            <a:pPr lvl="1"/>
            <a:r>
              <a:rPr lang="pl-PL" dirty="0"/>
              <a:t>Wynikają z predyspozycji i doświadczenia życiowego</a:t>
            </a:r>
          </a:p>
          <a:p>
            <a:pPr lvl="1"/>
            <a:r>
              <a:rPr lang="pl-PL" dirty="0"/>
              <a:t>Rola etiologiczna i w podtrzymywaniu objawów</a:t>
            </a:r>
          </a:p>
          <a:p>
            <a:pPr lvl="1"/>
            <a:r>
              <a:rPr lang="pl-PL" dirty="0"/>
              <a:t>Korekcja schematów </a:t>
            </a:r>
            <a:r>
              <a:rPr lang="pl-PL" dirty="0">
                <a:sym typeface="Wingdings" pitchFamily="2" charset="2"/>
              </a:rPr>
              <a:t> rola terapeutyczna</a:t>
            </a:r>
            <a:endParaRPr lang="pl-PL" dirty="0"/>
          </a:p>
          <a:p>
            <a:pPr lvl="2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1100503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5292" y="1201341"/>
            <a:ext cx="4277915" cy="78938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folHlink"/>
                </a:solidFill>
              </a:rPr>
              <a:t>ZABURZENIA AFEKTYWNE</a:t>
            </a:r>
            <a:br>
              <a:rPr lang="pl-PL" b="1" dirty="0">
                <a:solidFill>
                  <a:schemeClr val="folHlink"/>
                </a:solidFill>
              </a:rPr>
            </a:br>
            <a:r>
              <a:rPr lang="pl-PL" sz="1800" b="1" dirty="0">
                <a:solidFill>
                  <a:schemeClr val="folHlink"/>
                </a:solidFill>
              </a:rPr>
              <a:t>prezentacja dla studentów III roku wydziału lekarskiego</a:t>
            </a:r>
            <a:endParaRPr lang="pl-PL" b="1" dirty="0">
              <a:solidFill>
                <a:schemeClr val="folHlink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98514" y="2564545"/>
            <a:ext cx="4131469" cy="927592"/>
          </a:xfrm>
        </p:spPr>
        <p:txBody>
          <a:bodyPr>
            <a:normAutofit/>
          </a:bodyPr>
          <a:lstStyle/>
          <a:p>
            <a:pPr algn="ctr"/>
            <a:r>
              <a:rPr lang="pl-PL" sz="1200" dirty="0"/>
              <a:t>Dr hab. n. med. Tomasz Pawełczyk</a:t>
            </a:r>
          </a:p>
          <a:p>
            <a:pPr algn="ctr"/>
            <a:r>
              <a:rPr lang="pl-PL" sz="1200" dirty="0"/>
              <a:t>Klinika Zaburzeń Afektywnych i Psychotycznych </a:t>
            </a:r>
            <a:br>
              <a:rPr lang="pl-PL" sz="1200" dirty="0"/>
            </a:br>
            <a:r>
              <a:rPr lang="pl-PL" sz="1200" dirty="0"/>
              <a:t>UM w Łodzi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56" y="3354949"/>
            <a:ext cx="2726783" cy="7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998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5600700" cy="438674"/>
          </a:xfrm>
        </p:spPr>
        <p:txBody>
          <a:bodyPr>
            <a:normAutofit/>
          </a:bodyPr>
          <a:lstStyle/>
          <a:p>
            <a:r>
              <a:rPr lang="pl-PL" dirty="0"/>
              <a:t>Wyuczona bezradność </a:t>
            </a:r>
            <a:r>
              <a:rPr lang="pl-PL" dirty="0">
                <a:sym typeface="Wingdings" pitchFamily="2" charset="2"/>
              </a:rPr>
              <a:t> </a:t>
            </a:r>
            <a:r>
              <a:rPr lang="pl-PL" dirty="0">
                <a:solidFill>
                  <a:srgbClr val="FF0000"/>
                </a:solidFill>
                <a:sym typeface="Wingdings" pitchFamily="2" charset="2"/>
              </a:rPr>
              <a:t>Dla ciekawych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wychowawca.pl/miesiecznik/3_135/foto/3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87" y="700660"/>
            <a:ext cx="3707252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ladiesandbabies.pl/images/stories/1/przewij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734341"/>
            <a:ext cx="2857500" cy="227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46568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2648EC8-CDCB-3E4D-A3B2-91263400771C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561" y="483518"/>
            <a:ext cx="5600700" cy="477949"/>
          </a:xfrm>
        </p:spPr>
        <p:txBody>
          <a:bodyPr>
            <a:normAutofit/>
          </a:bodyPr>
          <a:lstStyle/>
          <a:p>
            <a:r>
              <a:rPr lang="pl-PL" dirty="0"/>
              <a:t>Interakcja między genami a środowiskiem c.d. (allele 5-HTTLPR)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0150"/>
            <a:ext cx="3239637" cy="3655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700" dirty="0"/>
              <a:t>Związek między </a:t>
            </a:r>
            <a:r>
              <a:rPr lang="pl-PL" sz="2700" dirty="0">
                <a:solidFill>
                  <a:srgbClr val="FF0000"/>
                </a:solidFill>
              </a:rPr>
              <a:t>maltretowaniem</a:t>
            </a:r>
            <a:r>
              <a:rPr lang="pl-PL" sz="2700" dirty="0"/>
              <a:t> w dzieciństwie a ryzykiem wystąpienia epizodu </a:t>
            </a:r>
            <a:r>
              <a:rPr lang="pl-PL" sz="2700" dirty="0">
                <a:solidFill>
                  <a:srgbClr val="FF0000"/>
                </a:solidFill>
              </a:rPr>
              <a:t>depresji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32777" y="4799261"/>
            <a:ext cx="133402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25" dirty="0"/>
              <a:t>(</a:t>
            </a:r>
            <a:r>
              <a:rPr lang="pl-PL" sz="825" dirty="0" err="1"/>
              <a:t>Caspi</a:t>
            </a:r>
            <a:r>
              <a:rPr lang="pl-PL" sz="825" dirty="0"/>
              <a:t> i </a:t>
            </a:r>
            <a:r>
              <a:rPr lang="pl-PL" sz="825" dirty="0" err="1"/>
              <a:t>wsp</a:t>
            </a:r>
            <a:r>
              <a:rPr lang="pl-PL" sz="825" dirty="0"/>
              <a:t>. Science 2003)</a:t>
            </a:r>
          </a:p>
        </p:txBody>
      </p:sp>
      <p:pic>
        <p:nvPicPr>
          <p:cNvPr id="2050" name="Picture 2" descr="http://stuff.swir.us/2007/07/24/ciekawosc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782" y="889460"/>
            <a:ext cx="2743200" cy="410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012442" y="2784143"/>
            <a:ext cx="1228300" cy="7574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500" dirty="0">
                <a:solidFill>
                  <a:srgbClr val="FF0000"/>
                </a:solidFill>
              </a:rPr>
              <a:t>Dla ciekawych </a:t>
            </a:r>
            <a:r>
              <a:rPr lang="pl-PL" sz="15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pl-PL" sz="1500" dirty="0">
              <a:solidFill>
                <a:srgbClr val="FF0000"/>
              </a:solidFill>
            </a:endParaRPr>
          </a:p>
        </p:txBody>
      </p:sp>
      <p:sp>
        <p:nvSpPr>
          <p:cNvPr id="7" name="Strzałka w prawo 6"/>
          <p:cNvSpPr/>
          <p:nvPr/>
        </p:nvSpPr>
        <p:spPr>
          <a:xfrm>
            <a:off x="2139286" y="4043149"/>
            <a:ext cx="1443251" cy="4299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58777550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99D71F29-CA8B-6442-82AD-33D7CC3EC2BD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Badania z wykorzystaniem PET</a:t>
            </a:r>
          </a:p>
        </p:txBody>
      </p:sp>
      <p:pic>
        <p:nvPicPr>
          <p:cNvPr id="174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33"/>
          <a:stretch>
            <a:fillRect/>
          </a:stretch>
        </p:blipFill>
        <p:spPr bwMode="auto">
          <a:xfrm>
            <a:off x="1118624" y="1227583"/>
            <a:ext cx="4258763" cy="275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624386" y="4247866"/>
            <a:ext cx="526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Kolor </a:t>
            </a:r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bardziej jaskrawy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ym typeface="Wingdings" pitchFamily="2" charset="2"/>
              </a:rPr>
              <a:t> </a:t>
            </a:r>
            <a:r>
              <a:rPr lang="pl-PL" dirty="0">
                <a:solidFill>
                  <a:srgbClr val="FF0000"/>
                </a:solidFill>
                <a:sym typeface="Wingdings" pitchFamily="2" charset="2"/>
              </a:rPr>
              <a:t>Wyższa </a:t>
            </a:r>
            <a:r>
              <a:rPr lang="pl-PL" dirty="0">
                <a:solidFill>
                  <a:srgbClr val="FF0000"/>
                </a:solidFill>
              </a:rPr>
              <a:t>aktywność biologiczna mózgu</a:t>
            </a:r>
            <a:endParaRPr lang="pl-P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7686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</a:t>
            </a:r>
            <a:r>
              <a:rPr lang="pl-PL" b="1" dirty="0">
                <a:solidFill>
                  <a:srgbClr val="0033CC"/>
                </a:solidFill>
              </a:rPr>
              <a:t>pierwotnych </a:t>
            </a:r>
            <a:r>
              <a:rPr lang="pl-PL" dirty="0"/>
              <a:t>objawów Epizodu depresji należą?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351128"/>
            <a:ext cx="5600700" cy="3504336"/>
          </a:xfrm>
        </p:spPr>
        <p:txBody>
          <a:bodyPr/>
          <a:lstStyle/>
          <a:p>
            <a:pPr marL="342900" indent="-342900">
              <a:buAutoNum type="alphaUcPeriod"/>
            </a:pPr>
            <a:r>
              <a:rPr lang="pl-PL" dirty="0"/>
              <a:t>Zaburzenia rytmów dobowych</a:t>
            </a:r>
          </a:p>
          <a:p>
            <a:pPr marL="342900" indent="-342900">
              <a:buAutoNum type="alphaUcPeriod"/>
            </a:pPr>
            <a:r>
              <a:rPr lang="pl-PL" dirty="0"/>
              <a:t>Urojenia grzeszności i winy</a:t>
            </a:r>
          </a:p>
          <a:p>
            <a:pPr marL="342900" indent="-342900">
              <a:buAutoNum type="alphaUcPeriod"/>
            </a:pPr>
            <a:r>
              <a:rPr lang="pl-PL" dirty="0"/>
              <a:t>Obniżenie poczucia własnej wartości</a:t>
            </a:r>
          </a:p>
          <a:p>
            <a:pPr marL="342900" indent="-342900">
              <a:buAutoNum type="alphaUcPeriod"/>
            </a:pPr>
            <a:r>
              <a:rPr lang="pl-PL" dirty="0"/>
              <a:t>Pesymistyczna ocena przyszłości</a:t>
            </a:r>
          </a:p>
          <a:p>
            <a:pPr marL="342900" indent="-342900">
              <a:buAutoNum type="alphaUcPeriod"/>
            </a:pPr>
            <a:r>
              <a:rPr lang="pl-PL" dirty="0"/>
              <a:t>Zmniejszenie zainteresowań</a:t>
            </a:r>
          </a:p>
          <a:p>
            <a:pPr marL="342900" indent="-342900">
              <a:buAutoNum type="alphaUcPeriod"/>
            </a:pPr>
            <a:endParaRPr lang="pl-PL" dirty="0"/>
          </a:p>
        </p:txBody>
      </p:sp>
      <p:pic>
        <p:nvPicPr>
          <p:cNvPr id="2050" name="Picture 2" descr="C:\Users\Tomek\AppData\Local\Microsoft\Windows\Temporary Internet Files\Content.IE5\ZUAMVCUV\MC900078739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49421" y="2114479"/>
            <a:ext cx="1065254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S Question Icon" descr="PRS Question Ic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46672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6325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081" y="205978"/>
            <a:ext cx="5529263" cy="719138"/>
          </a:xfrm>
        </p:spPr>
        <p:txBody>
          <a:bodyPr vert="horz" anchor="b">
            <a:normAutofit/>
          </a:bodyPr>
          <a:lstStyle/>
          <a:p>
            <a:r>
              <a:rPr lang="pl-PL" dirty="0"/>
              <a:t>Pierwotne objawy depresji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658321" y="1159003"/>
            <a:ext cx="5537597" cy="3584972"/>
          </a:xfrm>
        </p:spPr>
        <p:txBody>
          <a:bodyPr>
            <a:normAutofit/>
          </a:bodyPr>
          <a:lstStyle/>
          <a:p>
            <a:r>
              <a:rPr lang="pl-PL" u="sng" dirty="0"/>
              <a:t>Zaburzenia rytmu dobowego i objawy somatyczne</a:t>
            </a:r>
            <a:r>
              <a:rPr lang="pl-PL" dirty="0"/>
              <a:t>: wczesne budzenie się (min. 2h wcześniej niż normalnie), sen płytki, przerywany albo znaczna senność w ciągu dnia. „Rano gorzej, wieczorem lepiej”. Bóle głowy, ubytek masy ciała.</a:t>
            </a:r>
          </a:p>
          <a:p>
            <a:r>
              <a:rPr lang="pl-PL" u="sng" dirty="0"/>
              <a:t>Obniżenie napędu psychoruchowego</a:t>
            </a:r>
            <a:r>
              <a:rPr lang="pl-PL" dirty="0"/>
              <a:t>: spowolnienie myślenia, tempa wypowiedzi, poczucie obniżonej sprawności intelektualnej, spowolnienie ruchowe (krańcowo stupor), utrata energii, stałe uczucie zmęczenia, osłabienia.</a:t>
            </a:r>
          </a:p>
          <a:p>
            <a:r>
              <a:rPr lang="pl-PL" u="sng" dirty="0"/>
              <a:t>Obniżenie nastroju</a:t>
            </a:r>
            <a:r>
              <a:rPr lang="pl-PL" dirty="0"/>
              <a:t>: smutek, przygnębienie, </a:t>
            </a:r>
            <a:r>
              <a:rPr lang="pl-PL" dirty="0" err="1"/>
              <a:t>anhedonia</a:t>
            </a:r>
            <a:r>
              <a:rPr lang="pl-PL" dirty="0"/>
              <a:t>, zobojętnienie depresyjne.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614151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89146" y="212836"/>
            <a:ext cx="5324475" cy="719138"/>
          </a:xfrm>
        </p:spPr>
        <p:txBody>
          <a:bodyPr vert="horz" anchor="b">
            <a:normAutofit/>
          </a:bodyPr>
          <a:lstStyle/>
          <a:p>
            <a:r>
              <a:rPr lang="pl-PL"/>
              <a:t>Wtórne objawy depresji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685705" y="1083564"/>
            <a:ext cx="5338763" cy="3562350"/>
          </a:xfrm>
        </p:spPr>
        <p:txBody>
          <a:bodyPr>
            <a:normAutofit/>
          </a:bodyPr>
          <a:lstStyle/>
          <a:p>
            <a:r>
              <a:rPr lang="pl-PL" u="sng" dirty="0"/>
              <a:t>Depresyjne zaburzenia myślenia</a:t>
            </a:r>
            <a:r>
              <a:rPr lang="pl-PL" dirty="0"/>
              <a:t>: poczucie winy, poczucie małej wartości, negatywna ocena własnej osoby, pesymistyczna ocena przeszłości, teraźniejszości i przyszłości („triada depresyjna”), myśli rezygnacyjne, myśli </a:t>
            </a:r>
            <a:r>
              <a:rPr lang="pl-PL" dirty="0" err="1"/>
              <a:t>suicydalne</a:t>
            </a:r>
            <a:r>
              <a:rPr lang="pl-PL" dirty="0"/>
              <a:t>.</a:t>
            </a:r>
          </a:p>
          <a:p>
            <a:pPr>
              <a:buFontTx/>
              <a:buNone/>
            </a:pPr>
            <a:r>
              <a:rPr lang="pl-PL" dirty="0"/>
              <a:t>   </a:t>
            </a:r>
            <a:r>
              <a:rPr lang="pl-PL" dirty="0">
                <a:solidFill>
                  <a:srgbClr val="FF3300"/>
                </a:solidFill>
              </a:rPr>
              <a:t>Urojenia depresyjne: grzeszności, winy, kary, hipochondryczne, nihilistyczne, katastroficzne, zubożenia, ruiny </a:t>
            </a:r>
            <a:r>
              <a:rPr lang="pl-PL" dirty="0" err="1">
                <a:solidFill>
                  <a:srgbClr val="FF3300"/>
                </a:solidFill>
              </a:rPr>
              <a:t>materialenej</a:t>
            </a:r>
            <a:endParaRPr lang="pl-PL" dirty="0">
              <a:solidFill>
                <a:srgbClr val="FF3300"/>
              </a:solidFill>
            </a:endParaRPr>
          </a:p>
          <a:p>
            <a:r>
              <a:rPr lang="pl-PL" u="sng" dirty="0"/>
              <a:t>Zaburzenia aktywności złożonej</a:t>
            </a:r>
            <a:r>
              <a:rPr lang="pl-PL" dirty="0"/>
              <a:t>: zmniejszenie zainteresowań, obniżenie zdolności do pracy, ograniczenie kontaktów z otoczeniem, izolowanie się , </a:t>
            </a:r>
            <a:r>
              <a:rPr lang="pl-PL" dirty="0" err="1"/>
              <a:t>samozaniedbanie</a:t>
            </a:r>
            <a:r>
              <a:rPr lang="pl-PL" dirty="0"/>
              <a:t>.</a:t>
            </a:r>
          </a:p>
          <a:p>
            <a:pPr>
              <a:buFontTx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919689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39846BA-AE7D-4B49-952C-DA54AF4C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51471"/>
            <a:ext cx="5805487" cy="576064"/>
          </a:xfrm>
        </p:spPr>
        <p:txBody>
          <a:bodyPr/>
          <a:lstStyle/>
          <a:p>
            <a:r>
              <a:rPr lang="pl-PL" dirty="0"/>
              <a:t>O czym jest ten obraz?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B1574AF3-C89D-344A-8720-4C97013A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709017"/>
            <a:ext cx="5438775" cy="359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574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5600700" cy="1401046"/>
          </a:xfrm>
        </p:spPr>
        <p:txBody>
          <a:bodyPr>
            <a:normAutofit/>
          </a:bodyPr>
          <a:lstStyle/>
          <a:p>
            <a:r>
              <a:rPr lang="pl-PL" dirty="0"/>
              <a:t>Jak długo muszą trwać objawy zespołu depresyjnego aby można było postawić diagnozę Epizodu depresyjnego zgodnie z ICD-10?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779662"/>
            <a:ext cx="5600700" cy="3075802"/>
          </a:xfrm>
        </p:spPr>
        <p:txBody>
          <a:bodyPr/>
          <a:lstStyle/>
          <a:p>
            <a:pPr marL="342900" indent="-342900">
              <a:buFont typeface="+mj-lt"/>
              <a:buAutoNum type="alphaUcPeriod"/>
            </a:pPr>
            <a:r>
              <a:rPr lang="pl-PL" dirty="0"/>
              <a:t>5 dni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Tydzień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2 tygodnie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4 tygodnie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6 miesięcy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RS Question Icon" descr="PRS Question Ic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4667250"/>
            <a:ext cx="228600" cy="228600"/>
          </a:xfrm>
          <a:prstGeom prst="rect">
            <a:avLst/>
          </a:prstGeom>
        </p:spPr>
      </p:pic>
      <p:pic>
        <p:nvPicPr>
          <p:cNvPr id="1027" name="Picture 3" descr="C:\Users\Tomek\AppData\Local\Microsoft\Windows\Temporary Internet Files\Content.IE5\US8X3KH6\MP900401408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072" y="1401318"/>
            <a:ext cx="2340864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49154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/>
        </p:nvSpPr>
        <p:spPr>
          <a:xfrm>
            <a:off x="202475" y="2129246"/>
            <a:ext cx="6087291" cy="2906881"/>
          </a:xfrm>
          <a:custGeom>
            <a:avLst/>
            <a:gdLst>
              <a:gd name="connsiteX0" fmla="*/ 0 w 8116388"/>
              <a:gd name="connsiteY0" fmla="*/ 0 h 3875841"/>
              <a:gd name="connsiteX1" fmla="*/ 4023360 w 8116388"/>
              <a:gd name="connsiteY1" fmla="*/ 3875315 h 3875841"/>
              <a:gd name="connsiteX2" fmla="*/ 8116388 w 8116388"/>
              <a:gd name="connsiteY2" fmla="*/ 217715 h 387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6388" h="3875841">
                <a:moveTo>
                  <a:pt x="0" y="0"/>
                </a:moveTo>
                <a:cubicBezTo>
                  <a:pt x="1335314" y="1919514"/>
                  <a:pt x="2670629" y="3839029"/>
                  <a:pt x="4023360" y="3875315"/>
                </a:cubicBezTo>
                <a:cubicBezTo>
                  <a:pt x="5376091" y="3911601"/>
                  <a:pt x="6746239" y="2064658"/>
                  <a:pt x="8116388" y="217715"/>
                </a:cubicBezTo>
              </a:path>
            </a:pathLst>
          </a:cu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632" y="528202"/>
            <a:ext cx="3858373" cy="377668"/>
          </a:xfrm>
        </p:spPr>
        <p:txBody>
          <a:bodyPr vert="horz" anchor="b">
            <a:normAutofit fontScale="90000"/>
          </a:bodyPr>
          <a:lstStyle/>
          <a:p>
            <a:r>
              <a:rPr lang="pl-PL" dirty="0"/>
              <a:t>Epizod depresyjny – kryteria diagnostyczne wg ICD-10</a:t>
            </a:r>
            <a:br>
              <a:rPr lang="pl-PL" dirty="0"/>
            </a:br>
            <a:r>
              <a:rPr lang="pl-PL" dirty="0"/>
              <a:t>2 objawy podstawowe + 2 objawy dodatkowe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73632" y="1042416"/>
            <a:ext cx="5468540" cy="394335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None/>
            </a:pPr>
            <a:r>
              <a:rPr lang="pl-PL" b="1" u="sng" dirty="0"/>
              <a:t>A. Objawy podstawowe:</a:t>
            </a:r>
          </a:p>
          <a:p>
            <a:pPr marL="342900" indent="-342900">
              <a:lnSpc>
                <a:spcPct val="90000"/>
              </a:lnSpc>
              <a:buFontTx/>
              <a:buAutoNum type="arabicPeriod"/>
            </a:pPr>
            <a:r>
              <a:rPr lang="pl-PL" dirty="0">
                <a:solidFill>
                  <a:srgbClr val="00B050"/>
                </a:solidFill>
              </a:rPr>
              <a:t>Obniżony nastrój, przez większą część dnia niemal codziennie, niepodlegający wpływowi wydarzeń zewnętrznych</a:t>
            </a:r>
          </a:p>
          <a:p>
            <a:pPr marL="342900" indent="-342900">
              <a:lnSpc>
                <a:spcPct val="90000"/>
              </a:lnSpc>
              <a:buFontTx/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Utrata zainteresowań i zdolności odczuwania radości</a:t>
            </a:r>
          </a:p>
          <a:p>
            <a:pPr marL="342900" indent="-342900">
              <a:lnSpc>
                <a:spcPct val="90000"/>
              </a:lnSpc>
              <a:buFontTx/>
              <a:buAutoNum type="arabicPeriod"/>
            </a:pPr>
            <a:r>
              <a:rPr lang="pl-PL" dirty="0">
                <a:solidFill>
                  <a:srgbClr val="0070C0"/>
                </a:solidFill>
              </a:rPr>
              <a:t>Zmniejszenie energii </a:t>
            </a:r>
            <a:r>
              <a:rPr lang="pl-PL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→ </a:t>
            </a:r>
            <a:r>
              <a:rPr lang="pl-PL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wzmożona męczliwość, zmniejszenie aktywności</a:t>
            </a:r>
          </a:p>
          <a:p>
            <a:pPr marL="342900" indent="-342900">
              <a:lnSpc>
                <a:spcPct val="90000"/>
              </a:lnSpc>
              <a:buNone/>
            </a:pPr>
            <a:r>
              <a:rPr lang="pl-PL" b="1" u="sng" dirty="0">
                <a:ea typeface="Arial Unicode MS" pitchFamily="34" charset="-128"/>
                <a:cs typeface="Arial Unicode MS" pitchFamily="34" charset="-128"/>
              </a:rPr>
              <a:t>B. Objawy dodatkowe: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Osłabienie koncentracji i uwagi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Niska samoocena i mała wiara w siebie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Poczucie winy i małej wartości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Pesymistyczne widzenie przyszłości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Myśli i czyny samobójcze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Zaburzenia snu (zwykle poranne budzenie się, trudności w zasypianiu)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Zmniejszony apetyt (zwykle obniżony, chudnięcie)</a:t>
            </a:r>
          </a:p>
          <a:p>
            <a:pPr marL="342900" indent="-342900">
              <a:lnSpc>
                <a:spcPct val="90000"/>
              </a:lnSpc>
              <a:buNone/>
            </a:pPr>
            <a:r>
              <a:rPr lang="pl-PL" dirty="0"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pl-PL" u="sng" dirty="0">
                <a:ea typeface="Arial Unicode MS" pitchFamily="34" charset="-128"/>
                <a:cs typeface="Arial Unicode MS" pitchFamily="34" charset="-128"/>
              </a:rPr>
              <a:t>Kryterium czasowe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: Objawy trwają min. </a:t>
            </a:r>
            <a:r>
              <a:rPr lang="pl-PL" dirty="0">
                <a:solidFill>
                  <a:srgbClr val="FF3300"/>
                </a:solidFill>
                <a:ea typeface="Arial Unicode MS" pitchFamily="34" charset="-128"/>
                <a:cs typeface="Arial Unicode MS" pitchFamily="34" charset="-128"/>
              </a:rPr>
              <a:t>2 tygodnie</a:t>
            </a:r>
            <a:endParaRPr lang="pl-PL" sz="2100" b="1" dirty="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lnSpc>
                <a:spcPct val="90000"/>
              </a:lnSpc>
            </a:pPr>
            <a:endParaRPr lang="pl-PL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Prostokąt zaokrąglony 1"/>
          <p:cNvSpPr/>
          <p:nvPr/>
        </p:nvSpPr>
        <p:spPr>
          <a:xfrm>
            <a:off x="4897841" y="655092"/>
            <a:ext cx="808630" cy="50155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350" dirty="0"/>
              <a:t>5HT</a:t>
            </a:r>
          </a:p>
        </p:txBody>
      </p:sp>
      <p:sp>
        <p:nvSpPr>
          <p:cNvPr id="3" name="Gwiazda 5-ramienna 2"/>
          <p:cNvSpPr/>
          <p:nvPr/>
        </p:nvSpPr>
        <p:spPr>
          <a:xfrm>
            <a:off x="5660409" y="1269241"/>
            <a:ext cx="1146412" cy="112594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350" dirty="0"/>
              <a:t>DA</a:t>
            </a:r>
          </a:p>
        </p:txBody>
      </p:sp>
      <p:sp>
        <p:nvSpPr>
          <p:cNvPr id="4" name="Trójkąt równoramienny 3"/>
          <p:cNvSpPr/>
          <p:nvPr/>
        </p:nvSpPr>
        <p:spPr>
          <a:xfrm>
            <a:off x="5225386" y="2395182"/>
            <a:ext cx="870044" cy="670446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350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432009823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1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01" y="205979"/>
            <a:ext cx="5308997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Ocena ciężkości epizodu:</a:t>
            </a:r>
            <a:br>
              <a:rPr lang="pl-PL" dirty="0"/>
            </a:br>
            <a:r>
              <a:rPr lang="pl-PL" dirty="0"/>
              <a:t>Epizod depresji łagodny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53749" y="1538908"/>
            <a:ext cx="5308997" cy="2897981"/>
          </a:xfrm>
        </p:spPr>
        <p:txBody>
          <a:bodyPr>
            <a:normAutofit/>
          </a:bodyPr>
          <a:lstStyle/>
          <a:p>
            <a:r>
              <a:rPr lang="pl-PL" dirty="0"/>
              <a:t>Co najmniej 2 objawy podstawowe (A)</a:t>
            </a:r>
          </a:p>
          <a:p>
            <a:r>
              <a:rPr lang="pl-PL" dirty="0"/>
              <a:t>1 lub więcej objawów dodatkowych (B)</a:t>
            </a:r>
          </a:p>
          <a:p>
            <a:r>
              <a:rPr lang="pl-PL" dirty="0"/>
              <a:t>A+B&gt;=4</a:t>
            </a:r>
          </a:p>
          <a:p>
            <a:r>
              <a:rPr lang="pl-PL" dirty="0"/>
              <a:t>Objawy nie muszą osiągać maksymalnego nasilenia</a:t>
            </a:r>
          </a:p>
          <a:p>
            <a:endParaRPr lang="pl-PL" dirty="0"/>
          </a:p>
          <a:p>
            <a:pPr>
              <a:buFontTx/>
              <a:buNone/>
            </a:pPr>
            <a:r>
              <a:rPr lang="pl-PL" dirty="0"/>
              <a:t>   Pacjent ma zwykle trudności w wykonywaniu pracy i codziennych obowiązków jednak ich spełnianie nie jest zaburzone całkowicie.</a:t>
            </a:r>
          </a:p>
        </p:txBody>
      </p:sp>
    </p:spTree>
    <p:extLst>
      <p:ext uri="{BB962C8B-B14F-4D97-AF65-F5344CB8AC3E}">
        <p14:creationId xmlns:p14="http://schemas.microsoft.com/office/powerpoint/2010/main" val="124451953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prelekcji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3598"/>
            <a:ext cx="6172200" cy="324036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pl-PL" dirty="0"/>
              <a:t>Przekąska …</a:t>
            </a:r>
          </a:p>
          <a:p>
            <a:pPr marL="342900" indent="-342900">
              <a:buAutoNum type="arabicPeriod"/>
            </a:pPr>
            <a:r>
              <a:rPr lang="pl-PL" dirty="0"/>
              <a:t>Zaburzenia depresyjne</a:t>
            </a:r>
          </a:p>
          <a:p>
            <a:pPr lvl="1"/>
            <a:r>
              <a:rPr lang="pl-PL" dirty="0"/>
              <a:t>Epizod depresyjny</a:t>
            </a:r>
          </a:p>
          <a:p>
            <a:pPr lvl="1"/>
            <a:r>
              <a:rPr lang="pl-PL" dirty="0"/>
              <a:t>Zaburzenie depresyjne nawracające (CHAJ)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Krótka przerwa – 5 min.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Deser …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Choroba afektywna dwubiegunowa (CHAD)</a:t>
            </a:r>
          </a:p>
          <a:p>
            <a:pPr lvl="1"/>
            <a:r>
              <a:rPr lang="pl-PL" dirty="0"/>
              <a:t>Epizod maniakalny</a:t>
            </a:r>
          </a:p>
          <a:p>
            <a:pPr lvl="1"/>
            <a:r>
              <a:rPr lang="pl-PL" dirty="0"/>
              <a:t>Epizod hipomaniakalny</a:t>
            </a:r>
          </a:p>
          <a:p>
            <a:pPr lvl="1"/>
            <a:r>
              <a:rPr lang="pl-PL" dirty="0"/>
              <a:t>Stan mieszany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Utrwalone zaburzenia nastroju (dystymia, cyklotymia)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Dla ciekawych …</a:t>
            </a:r>
          </a:p>
        </p:txBody>
      </p:sp>
      <p:pic>
        <p:nvPicPr>
          <p:cNvPr id="1026" name="Picture 2" descr="http://leszno.zak.edu.pl/wp-content/blogs.dir/34/files/2013/03/plan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092" y="135607"/>
            <a:ext cx="2370268" cy="15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2036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154" y="212837"/>
            <a:ext cx="5476875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Ocena ciężkości epizodu:</a:t>
            </a:r>
            <a:br>
              <a:rPr lang="pl-PL" dirty="0"/>
            </a:br>
            <a:r>
              <a:rPr lang="pl-PL" dirty="0"/>
              <a:t>Epizod depresji umiarkowany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2771" y="1679972"/>
            <a:ext cx="5475684" cy="2914650"/>
          </a:xfrm>
        </p:spPr>
        <p:txBody>
          <a:bodyPr>
            <a:normAutofit/>
          </a:bodyPr>
          <a:lstStyle/>
          <a:p>
            <a:r>
              <a:rPr lang="pl-PL" dirty="0"/>
              <a:t>Co najmniej 2 objawy podstawowe (A)</a:t>
            </a:r>
          </a:p>
          <a:p>
            <a:r>
              <a:rPr lang="pl-PL" dirty="0"/>
              <a:t>2 lub więcej objawów dodatkowych (B)</a:t>
            </a:r>
          </a:p>
          <a:p>
            <a:r>
              <a:rPr lang="pl-PL" dirty="0"/>
              <a:t>A+B&gt;=6</a:t>
            </a:r>
          </a:p>
          <a:p>
            <a:r>
              <a:rPr lang="pl-PL" dirty="0"/>
              <a:t>Część objawów osiąga maksymalne nasilenie</a:t>
            </a:r>
          </a:p>
          <a:p>
            <a:pPr>
              <a:buFontTx/>
              <a:buNone/>
            </a:pPr>
            <a:endParaRPr lang="pl-PL" dirty="0"/>
          </a:p>
          <a:p>
            <a:pPr>
              <a:buFontTx/>
              <a:buNone/>
            </a:pPr>
            <a:endParaRPr lang="pl-PL" dirty="0"/>
          </a:p>
          <a:p>
            <a:pPr>
              <a:buFontTx/>
              <a:buNone/>
            </a:pPr>
            <a:r>
              <a:rPr lang="pl-PL" dirty="0"/>
              <a:t>    Pacjent ma wyraźne trudności z wykonywaniem pracy  i spełnianiem obowiązków domowych.</a:t>
            </a:r>
          </a:p>
        </p:txBody>
      </p:sp>
    </p:spTree>
    <p:extLst>
      <p:ext uri="{BB962C8B-B14F-4D97-AF65-F5344CB8AC3E}">
        <p14:creationId xmlns:p14="http://schemas.microsoft.com/office/powerpoint/2010/main" val="2008233463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1F35876-FBFB-2F40-A8FD-939EB9D2506F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308325"/>
            <a:ext cx="6246019" cy="902494"/>
          </a:xfrm>
        </p:spPr>
        <p:txBody>
          <a:bodyPr vert="horz" anchor="b">
            <a:normAutofit/>
          </a:bodyPr>
          <a:lstStyle/>
          <a:p>
            <a:r>
              <a:rPr lang="pl-PL" dirty="0"/>
              <a:t>Ocena ciężkości epizodu:</a:t>
            </a:r>
            <a:br>
              <a:rPr lang="pl-PL" dirty="0"/>
            </a:br>
            <a:r>
              <a:rPr lang="pl-PL" dirty="0"/>
              <a:t>Epizod depresji ciężki</a:t>
            </a:r>
            <a:br>
              <a:rPr lang="pl-PL" dirty="0"/>
            </a:br>
            <a:r>
              <a:rPr lang="pl-PL" dirty="0"/>
              <a:t>z lub bez objawów psychotycznych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30305" y="1349503"/>
            <a:ext cx="5308997" cy="34706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Co najmniej 2 objawy podstawowe (A)</a:t>
            </a:r>
          </a:p>
          <a:p>
            <a:pPr>
              <a:lnSpc>
                <a:spcPct val="90000"/>
              </a:lnSpc>
            </a:pPr>
            <a:r>
              <a:rPr lang="pl-PL" dirty="0"/>
              <a:t>5 lub więcej objawów dodatkowych (B) (część osiąga znaczne nasilenie)</a:t>
            </a:r>
          </a:p>
          <a:p>
            <a:pPr>
              <a:lnSpc>
                <a:spcPct val="90000"/>
              </a:lnSpc>
            </a:pPr>
            <a:r>
              <a:rPr lang="pl-PL" dirty="0"/>
              <a:t>A+B&gt;=8</a:t>
            </a:r>
          </a:p>
          <a:p>
            <a:pPr>
              <a:lnSpc>
                <a:spcPct val="90000"/>
              </a:lnSpc>
            </a:pPr>
            <a:r>
              <a:rPr lang="pl-PL" dirty="0"/>
              <a:t>Prawie zawsze występują objawy somatyczne.</a:t>
            </a:r>
          </a:p>
          <a:p>
            <a:pPr lvl="1">
              <a:lnSpc>
                <a:spcPct val="90000"/>
              </a:lnSpc>
            </a:pPr>
            <a:r>
              <a:rPr lang="pl-PL" dirty="0"/>
              <a:t>Postacie:</a:t>
            </a:r>
          </a:p>
          <a:p>
            <a:pPr lvl="2">
              <a:lnSpc>
                <a:spcPct val="90000"/>
              </a:lnSpc>
            </a:pPr>
            <a:r>
              <a:rPr lang="pl-PL" dirty="0"/>
              <a:t>Bez objawów psychotycznych</a:t>
            </a:r>
          </a:p>
          <a:p>
            <a:pPr lvl="2">
              <a:lnSpc>
                <a:spcPct val="90000"/>
              </a:lnSpc>
            </a:pPr>
            <a:r>
              <a:rPr lang="pl-PL" dirty="0"/>
              <a:t>Z objawami psychotycznymi (omamy, urojenia, osłupienie depresyjne)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dirty="0"/>
              <a:t>	</a:t>
            </a:r>
          </a:p>
          <a:p>
            <a:pPr marL="267891" indent="-267891" algn="ctr">
              <a:lnSpc>
                <a:spcPct val="90000"/>
              </a:lnSpc>
              <a:buNone/>
              <a:tabLst>
                <a:tab pos="267891" algn="l"/>
              </a:tabLst>
            </a:pPr>
            <a:r>
              <a:rPr lang="pl-PL" dirty="0"/>
              <a:t>  </a:t>
            </a:r>
            <a:r>
              <a:rPr lang="pl-PL" i="1" dirty="0"/>
              <a:t>Pacjent zwykle nie jest w stanie wykonywać jakiejkolwiek pracy zawodowej czy obowiązków domowych, poza drobnymi czynnościami.</a:t>
            </a:r>
          </a:p>
          <a:p>
            <a:pPr>
              <a:lnSpc>
                <a:spcPct val="90000"/>
              </a:lnSpc>
              <a:buFontTx/>
              <a:buNone/>
            </a:pPr>
            <a:endParaRPr lang="pl-PL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dirty="0"/>
              <a:t>   </a:t>
            </a:r>
            <a:r>
              <a:rPr lang="pl-PL" dirty="0">
                <a:solidFill>
                  <a:srgbClr val="FF0000"/>
                </a:solidFill>
              </a:rPr>
              <a:t>UWAGA!</a:t>
            </a:r>
            <a:r>
              <a:rPr lang="pl-PL" dirty="0"/>
              <a:t> </a:t>
            </a:r>
            <a:r>
              <a:rPr lang="pl-PL" dirty="0">
                <a:solidFill>
                  <a:srgbClr val="FF3300"/>
                </a:solidFill>
              </a:rPr>
              <a:t>Duże ryzyko samobójstwa !</a:t>
            </a:r>
          </a:p>
        </p:txBody>
      </p:sp>
    </p:spTree>
    <p:extLst>
      <p:ext uri="{BB962C8B-B14F-4D97-AF65-F5344CB8AC3E}">
        <p14:creationId xmlns:p14="http://schemas.microsoft.com/office/powerpoint/2010/main" val="274214439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58367" y="219974"/>
            <a:ext cx="5308997" cy="613172"/>
          </a:xfrm>
        </p:spPr>
        <p:txBody>
          <a:bodyPr vert="horz" anchor="b">
            <a:normAutofit/>
          </a:bodyPr>
          <a:lstStyle/>
          <a:p>
            <a:r>
              <a:rPr lang="pl-PL" dirty="0"/>
              <a:t>Lęk w depresji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743679" y="1005326"/>
            <a:ext cx="5300663" cy="3979069"/>
          </a:xfrm>
        </p:spPr>
        <p:txBody>
          <a:bodyPr>
            <a:normAutofit/>
          </a:bodyPr>
          <a:lstStyle/>
          <a:p>
            <a:r>
              <a:rPr lang="pl-PL" dirty="0"/>
              <a:t>Bardzo często towarzyszy depresji.</a:t>
            </a:r>
          </a:p>
          <a:p>
            <a:r>
              <a:rPr lang="pl-PL" dirty="0"/>
              <a:t>Najczęściej „lęk wolno płynący”.</a:t>
            </a:r>
          </a:p>
          <a:p>
            <a:r>
              <a:rPr lang="pl-PL" u="sng" dirty="0"/>
              <a:t>Objawy:</a:t>
            </a:r>
            <a:r>
              <a:rPr lang="pl-PL" dirty="0"/>
              <a:t> uczucie napięcia, zagrożenia, niepokój, niemożność odprężenia, odpoczynku, zaburzenia koncentracji, nadwrażliwość na hałas, bodźce wzrokowe i ból, niepokój ruchowy.</a:t>
            </a:r>
          </a:p>
          <a:p>
            <a:r>
              <a:rPr lang="pl-PL" u="sng" dirty="0"/>
              <a:t>Depresja agitowana:</a:t>
            </a:r>
            <a:r>
              <a:rPr lang="pl-PL" dirty="0"/>
              <a:t> silne pobudzenie ruchowe w stanach skrajnie nasilonego lęku, połączone z uczuciem trwogi, paniką, błaganiem o pomoc. Często łączy się ze znacznymi zaburzeniami snu i urojeniami depresyjnymi.</a:t>
            </a:r>
          </a:p>
          <a:p>
            <a:pPr>
              <a:buFontTx/>
              <a:buNone/>
            </a:pPr>
            <a:r>
              <a:rPr lang="pl-PL" dirty="0">
                <a:solidFill>
                  <a:srgbClr val="FF3300"/>
                </a:solidFill>
              </a:rPr>
              <a:t>    Bardzo duże ryzyko samobójstwa !</a:t>
            </a:r>
          </a:p>
        </p:txBody>
      </p:sp>
    </p:spTree>
    <p:extLst>
      <p:ext uri="{BB962C8B-B14F-4D97-AF65-F5344CB8AC3E}">
        <p14:creationId xmlns:p14="http://schemas.microsoft.com/office/powerpoint/2010/main" val="15792201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B6C5D599-BEB7-9644-9C9A-A51D36918398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5600700" cy="507254"/>
          </a:xfrm>
        </p:spPr>
        <p:txBody>
          <a:bodyPr/>
          <a:lstStyle/>
          <a:p>
            <a:r>
              <a:rPr lang="pl-PL" dirty="0"/>
              <a:t>Podtypy zespołów depresyjnych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925830"/>
            <a:ext cx="5600700" cy="3929634"/>
          </a:xfrm>
        </p:spPr>
        <p:txBody>
          <a:bodyPr/>
          <a:lstStyle/>
          <a:p>
            <a:r>
              <a:rPr lang="pl-PL" dirty="0"/>
              <a:t>Depresja melancholiczna</a:t>
            </a:r>
          </a:p>
          <a:p>
            <a:r>
              <a:rPr lang="pl-PL" dirty="0"/>
              <a:t>Depresja atypowa</a:t>
            </a:r>
          </a:p>
          <a:p>
            <a:r>
              <a:rPr lang="pl-PL" dirty="0"/>
              <a:t>Depresja psychotyczna</a:t>
            </a:r>
          </a:p>
          <a:p>
            <a:r>
              <a:rPr lang="pl-PL" dirty="0"/>
              <a:t>Depresja krótkotrwała nawracająca (epizody trwają kilka dni, powtarzają się średnio raz w miesiącu)</a:t>
            </a:r>
          </a:p>
          <a:p>
            <a:r>
              <a:rPr lang="pl-PL" dirty="0"/>
              <a:t>Depresja w następstwie reakcji żałoby</a:t>
            </a:r>
          </a:p>
          <a:p>
            <a:r>
              <a:rPr lang="pl-PL" dirty="0"/>
              <a:t>Depresja w wieku starszym</a:t>
            </a:r>
          </a:p>
          <a:p>
            <a:r>
              <a:rPr lang="pl-PL" dirty="0"/>
              <a:t>Depresja maskowana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098" name="Picture 2" descr="C:\Users\Tomek\AppData\Local\Microsoft\Windows\Temporary Internet Files\Content.IE5\ZUAMVCUV\MP900439488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245" y="3159466"/>
            <a:ext cx="2988860" cy="19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ygięta strzałka 3"/>
          <p:cNvSpPr/>
          <p:nvPr/>
        </p:nvSpPr>
        <p:spPr>
          <a:xfrm rot="10800000" flipH="1">
            <a:off x="2050188" y="3844673"/>
            <a:ext cx="1299949" cy="1105469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9755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Depresja w przebiegu chorób somatycznych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Rozpowszechnienie depresji </a:t>
            </a:r>
            <a:r>
              <a:rPr lang="pl-PL" dirty="0"/>
              <a:t>(w ciągu ostatniego roku) w populacji ogólnej 6%,</a:t>
            </a:r>
            <a:r>
              <a:rPr lang="pl-PL" dirty="0">
                <a:solidFill>
                  <a:srgbClr val="FF0000"/>
                </a:solidFill>
              </a:rPr>
              <a:t> w chorobach somatycznych o wiele wyższe</a:t>
            </a:r>
          </a:p>
          <a:p>
            <a:pPr lvl="1"/>
            <a:r>
              <a:rPr lang="pl-PL" dirty="0"/>
              <a:t>Przewlekłe zespoły bólowe – </a:t>
            </a:r>
            <a:r>
              <a:rPr lang="pl-PL" dirty="0">
                <a:solidFill>
                  <a:srgbClr val="0033CC"/>
                </a:solidFill>
              </a:rPr>
              <a:t>30-60%</a:t>
            </a:r>
          </a:p>
          <a:p>
            <a:pPr lvl="1"/>
            <a:r>
              <a:rPr lang="pl-PL" dirty="0"/>
              <a:t>Choroby tarczycy – </a:t>
            </a:r>
            <a:r>
              <a:rPr lang="pl-PL" dirty="0">
                <a:solidFill>
                  <a:srgbClr val="0033CC"/>
                </a:solidFill>
              </a:rPr>
              <a:t>20-30%</a:t>
            </a:r>
          </a:p>
          <a:p>
            <a:pPr lvl="1"/>
            <a:r>
              <a:rPr lang="pl-PL" dirty="0"/>
              <a:t>Cukrzyca </a:t>
            </a:r>
            <a:r>
              <a:rPr lang="pl-PL" dirty="0">
                <a:solidFill>
                  <a:srgbClr val="0033CC"/>
                </a:solidFill>
              </a:rPr>
              <a:t>15-20%</a:t>
            </a:r>
          </a:p>
          <a:p>
            <a:pPr lvl="1"/>
            <a:r>
              <a:rPr lang="pl-PL" dirty="0"/>
              <a:t>Choroby nowotworowe – </a:t>
            </a:r>
            <a:r>
              <a:rPr lang="pl-PL" dirty="0">
                <a:solidFill>
                  <a:srgbClr val="0033CC"/>
                </a:solidFill>
              </a:rPr>
              <a:t>20-40%</a:t>
            </a:r>
          </a:p>
          <a:p>
            <a:pPr lvl="1"/>
            <a:r>
              <a:rPr lang="pl-PL" dirty="0"/>
              <a:t>Po zawale mięśnia sercowego – </a:t>
            </a:r>
            <a:r>
              <a:rPr lang="pl-PL" dirty="0">
                <a:solidFill>
                  <a:srgbClr val="0033CC"/>
                </a:solidFill>
              </a:rPr>
              <a:t>15-20%</a:t>
            </a:r>
          </a:p>
          <a:p>
            <a:pPr lvl="1"/>
            <a:r>
              <a:rPr lang="pl-PL" dirty="0"/>
              <a:t>Po udarze mózgu </a:t>
            </a:r>
            <a:r>
              <a:rPr lang="pl-PL" dirty="0">
                <a:solidFill>
                  <a:srgbClr val="0033CC"/>
                </a:solidFill>
              </a:rPr>
              <a:t>15-20%</a:t>
            </a:r>
          </a:p>
          <a:p>
            <a:r>
              <a:rPr lang="pl-PL" dirty="0"/>
              <a:t>Etiologiczna zależność dwukierunkowa:</a:t>
            </a:r>
          </a:p>
          <a:p>
            <a:pPr lvl="1">
              <a:buNone/>
            </a:pPr>
            <a:endParaRPr lang="pl-PL" dirty="0"/>
          </a:p>
          <a:p>
            <a:pPr lvl="1">
              <a:buNone/>
            </a:pPr>
            <a:r>
              <a:rPr lang="pl-PL" dirty="0"/>
              <a:t>Choroba somatyczna			Depresja</a:t>
            </a:r>
          </a:p>
        </p:txBody>
      </p:sp>
      <p:sp>
        <p:nvSpPr>
          <p:cNvPr id="4" name="Strzałka w lewo i prawo 3"/>
          <p:cNvSpPr/>
          <p:nvPr/>
        </p:nvSpPr>
        <p:spPr>
          <a:xfrm>
            <a:off x="2276872" y="3939902"/>
            <a:ext cx="1481328" cy="349758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341138114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37A3E88E-E0C8-6244-81CD-57AF337ADF29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30048" y="234981"/>
            <a:ext cx="5258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folHlink"/>
                </a:solidFill>
              </a:rPr>
              <a:t>Depresja</a:t>
            </a:r>
            <a:endParaRPr lang="en-US" b="1" dirty="0">
              <a:solidFill>
                <a:schemeClr val="folHlink"/>
              </a:solidFill>
            </a:endParaRPr>
          </a:p>
          <a:p>
            <a:pPr algn="ctr"/>
            <a:r>
              <a:rPr lang="pl-PL" b="1" dirty="0">
                <a:solidFill>
                  <a:schemeClr val="folHlink"/>
                </a:solidFill>
              </a:rPr>
              <a:t>Epizod / Zaburzenie depresyjne nawracające (CHAJ) ?</a:t>
            </a:r>
            <a:endParaRPr lang="en-US" b="1" dirty="0">
              <a:solidFill>
                <a:schemeClr val="folHlink"/>
              </a:solidFill>
            </a:endParaRPr>
          </a:p>
        </p:txBody>
      </p:sp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3762075" y="4866083"/>
            <a:ext cx="284244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sz="1050" i="1" dirty="0" err="1">
                <a:solidFill>
                  <a:srgbClr val="0033CC"/>
                </a:solidFill>
              </a:rPr>
              <a:t>Stahl’s</a:t>
            </a:r>
            <a:r>
              <a:rPr lang="pl-PL" sz="1050" i="1" dirty="0">
                <a:solidFill>
                  <a:srgbClr val="0033CC"/>
                </a:solidFill>
              </a:rPr>
              <a:t> </a:t>
            </a:r>
            <a:r>
              <a:rPr lang="pl-PL" sz="1050" i="1" dirty="0" err="1">
                <a:solidFill>
                  <a:srgbClr val="0033CC"/>
                </a:solidFill>
              </a:rPr>
              <a:t>Essential</a:t>
            </a:r>
            <a:r>
              <a:rPr lang="pl-PL" sz="1050" i="1" dirty="0">
                <a:solidFill>
                  <a:srgbClr val="0033CC"/>
                </a:solidFill>
              </a:rPr>
              <a:t> </a:t>
            </a:r>
            <a:r>
              <a:rPr lang="pl-PL" sz="1050" i="1" dirty="0" err="1">
                <a:solidFill>
                  <a:srgbClr val="0033CC"/>
                </a:solidFill>
              </a:rPr>
              <a:t>Psychopharmacology</a:t>
            </a:r>
            <a:r>
              <a:rPr lang="pl-PL" sz="1050" i="1" dirty="0">
                <a:solidFill>
                  <a:srgbClr val="0033CC"/>
                </a:solidFill>
              </a:rPr>
              <a:t> 2010</a:t>
            </a:r>
          </a:p>
        </p:txBody>
      </p:sp>
      <p:pic>
        <p:nvPicPr>
          <p:cNvPr id="8" name="Picture 8" descr="http://stahlonline.cambridge.org/content/ep/images/85702c11_fi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048" y="1051475"/>
            <a:ext cx="5660408" cy="318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11-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742" y="2646366"/>
            <a:ext cx="3579019" cy="13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4700" y="4241258"/>
            <a:ext cx="43213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500" b="1" dirty="0" err="1">
                <a:solidFill>
                  <a:srgbClr val="336699"/>
                </a:solidFill>
              </a:rPr>
              <a:t>Relapse</a:t>
            </a:r>
            <a:r>
              <a:rPr lang="pl-PL" sz="1500" dirty="0">
                <a:solidFill>
                  <a:srgbClr val="336699"/>
                </a:solidFill>
              </a:rPr>
              <a:t> </a:t>
            </a:r>
            <a:r>
              <a:rPr lang="pl-PL" sz="1350" dirty="0"/>
              <a:t>– </a:t>
            </a:r>
            <a:r>
              <a:rPr lang="pl-PL" sz="1350" b="1" dirty="0"/>
              <a:t>nawrót </a:t>
            </a:r>
            <a:r>
              <a:rPr lang="pl-PL" sz="1350" dirty="0"/>
              <a:t>obecnego </a:t>
            </a:r>
            <a:r>
              <a:rPr lang="pl-PL" sz="1350" b="1" dirty="0"/>
              <a:t>epizodu</a:t>
            </a:r>
          </a:p>
          <a:p>
            <a:r>
              <a:rPr lang="pl-PL" sz="1500" b="1" dirty="0" err="1">
                <a:solidFill>
                  <a:srgbClr val="CC0066"/>
                </a:solidFill>
              </a:rPr>
              <a:t>Recurrence</a:t>
            </a:r>
            <a:r>
              <a:rPr lang="pl-PL" sz="1500" dirty="0">
                <a:solidFill>
                  <a:srgbClr val="CC0066"/>
                </a:solidFill>
              </a:rPr>
              <a:t> </a:t>
            </a:r>
            <a:r>
              <a:rPr lang="pl-PL" sz="1350" dirty="0"/>
              <a:t>– </a:t>
            </a:r>
            <a:r>
              <a:rPr lang="pl-PL" sz="1350" b="1" dirty="0"/>
              <a:t>nawrót choroby</a:t>
            </a:r>
            <a:r>
              <a:rPr lang="pl-PL" sz="1350" dirty="0"/>
              <a:t> po uzyskaniu pełnej remisji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2636912" y="3409473"/>
            <a:ext cx="1234056" cy="491589"/>
          </a:xfrm>
          <a:custGeom>
            <a:avLst/>
            <a:gdLst>
              <a:gd name="connsiteX0" fmla="*/ 0 w 1665027"/>
              <a:gd name="connsiteY0" fmla="*/ 0 h 681574"/>
              <a:gd name="connsiteX1" fmla="*/ 272956 w 1665027"/>
              <a:gd name="connsiteY1" fmla="*/ 491319 h 681574"/>
              <a:gd name="connsiteX2" fmla="*/ 600502 w 1665027"/>
              <a:gd name="connsiteY2" fmla="*/ 655092 h 681574"/>
              <a:gd name="connsiteX3" fmla="*/ 1282890 w 1665027"/>
              <a:gd name="connsiteY3" fmla="*/ 627797 h 681574"/>
              <a:gd name="connsiteX4" fmla="*/ 1665027 w 1665027"/>
              <a:gd name="connsiteY4" fmla="*/ 150125 h 68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027" h="681574">
                <a:moveTo>
                  <a:pt x="0" y="0"/>
                </a:moveTo>
                <a:cubicBezTo>
                  <a:pt x="86436" y="191068"/>
                  <a:pt x="172872" y="382137"/>
                  <a:pt x="272956" y="491319"/>
                </a:cubicBezTo>
                <a:cubicBezTo>
                  <a:pt x="373040" y="600501"/>
                  <a:pt x="432180" y="632346"/>
                  <a:pt x="600502" y="655092"/>
                </a:cubicBezTo>
                <a:cubicBezTo>
                  <a:pt x="768824" y="677838"/>
                  <a:pt x="1105469" y="711958"/>
                  <a:pt x="1282890" y="627797"/>
                </a:cubicBezTo>
                <a:cubicBezTo>
                  <a:pt x="1460311" y="543636"/>
                  <a:pt x="1562669" y="346880"/>
                  <a:pt x="1665027" y="150125"/>
                </a:cubicBezTo>
              </a:path>
            </a:pathLst>
          </a:custGeom>
          <a:noFill/>
          <a:ln w="57150" cap="rnd">
            <a:gradFill>
              <a:gsLst>
                <a:gs pos="0">
                  <a:srgbClr val="336699"/>
                </a:gs>
                <a:gs pos="100000">
                  <a:schemeClr val="accent2">
                    <a:lumMod val="50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245702659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Chwila przerwy …</a:t>
            </a:r>
          </a:p>
        </p:txBody>
      </p:sp>
      <p:pic>
        <p:nvPicPr>
          <p:cNvPr id="1026" name="Picture 2" descr="http://www.tapeciarnia.pl/tapety/normalne/65950_niedzwiadek_odpoczynek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97"/>
          <a:stretch/>
        </p:blipFill>
        <p:spPr bwMode="auto">
          <a:xfrm>
            <a:off x="1335079" y="1313643"/>
            <a:ext cx="3563457" cy="258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187522" y="4353007"/>
            <a:ext cx="2288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dirty="0">
                <a:solidFill>
                  <a:schemeClr val="bg1"/>
                </a:solidFill>
              </a:rPr>
              <a:t>a po przerwie zapraszam na …</a:t>
            </a:r>
          </a:p>
        </p:txBody>
      </p:sp>
    </p:spTree>
    <p:extLst>
      <p:ext uri="{BB962C8B-B14F-4D97-AF65-F5344CB8AC3E}">
        <p14:creationId xmlns:p14="http://schemas.microsoft.com/office/powerpoint/2010/main" val="247102497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640" y="555526"/>
            <a:ext cx="5318348" cy="705010"/>
          </a:xfrm>
        </p:spPr>
        <p:txBody>
          <a:bodyPr>
            <a:normAutofit/>
          </a:bodyPr>
          <a:lstStyle/>
          <a:p>
            <a:r>
              <a:rPr lang="pl-PL" dirty="0"/>
              <a:t>CHAJ = Zaburzenie depresyjne nawracające</a:t>
            </a:r>
            <a:br>
              <a:rPr lang="pl-PL" dirty="0"/>
            </a:br>
            <a:r>
              <a:rPr lang="pl-PL" dirty="0"/>
              <a:t>Przebieg i rokowanie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/>
              <a:t>Przebieg:</a:t>
            </a:r>
          </a:p>
          <a:p>
            <a:pPr lvl="1"/>
            <a:r>
              <a:rPr lang="pl-PL" dirty="0"/>
              <a:t>Szczyt zachorowania 30-40 lat</a:t>
            </a:r>
          </a:p>
          <a:p>
            <a:pPr lvl="1"/>
            <a:r>
              <a:rPr lang="pl-PL" dirty="0"/>
              <a:t>Zwykle choroba nawracająca, epizody trwają średnio 6 miesięcy, depresja przewlekła: epizod &gt;= 2lata</a:t>
            </a:r>
          </a:p>
          <a:p>
            <a:pPr lvl="1"/>
            <a:r>
              <a:rPr lang="pl-PL" dirty="0"/>
              <a:t>Wystąpienie kolejnego epizodu zwiększa ryzyko nawrotu (hipoteza wzniecania)</a:t>
            </a:r>
          </a:p>
          <a:p>
            <a:pPr lvl="1"/>
            <a:r>
              <a:rPr lang="pl-PL" dirty="0"/>
              <a:t>Dodatnia korelacja pomiędzy liczbą epizodów a ich długością i opornością na leczenie</a:t>
            </a:r>
          </a:p>
          <a:p>
            <a:r>
              <a:rPr lang="pl-PL" b="1" dirty="0"/>
              <a:t>Rokowanie:</a:t>
            </a:r>
          </a:p>
          <a:p>
            <a:pPr lvl="1"/>
            <a:r>
              <a:rPr lang="pl-PL" dirty="0"/>
              <a:t>Funkcjonowanie zależne od liczby i częstości epizodów, ich długości, jakości uzyskanej remisji</a:t>
            </a:r>
          </a:p>
          <a:p>
            <a:pPr lvl="1"/>
            <a:r>
              <a:rPr lang="pl-PL" dirty="0"/>
              <a:t>Ryzyko samobójstwa! 10-15% (CHAJ), 15-20% (CHAD), myśli „S” u ponad 50% pacjentów</a:t>
            </a:r>
          </a:p>
        </p:txBody>
      </p:sp>
    </p:spTree>
    <p:extLst>
      <p:ext uri="{BB962C8B-B14F-4D97-AF65-F5344CB8AC3E}">
        <p14:creationId xmlns:p14="http://schemas.microsoft.com/office/powerpoint/2010/main" val="299323628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545094"/>
            <a:ext cx="6172200" cy="514488"/>
          </a:xfrm>
        </p:spPr>
        <p:txBody>
          <a:bodyPr>
            <a:normAutofit fontScale="90000"/>
          </a:bodyPr>
          <a:lstStyle/>
          <a:p>
            <a:r>
              <a:rPr lang="pl-PL" dirty="0"/>
              <a:t>Przebieg c.d.</a:t>
            </a:r>
            <a:br>
              <a:rPr lang="pl-PL" dirty="0"/>
            </a:br>
            <a:r>
              <a:rPr lang="pl-PL" dirty="0"/>
              <a:t>Ryzyko nawrotu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378725" y="1087556"/>
          <a:ext cx="560070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2800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0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Liczba epizodów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Ryzyko nawrotu [%]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70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90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378725" y="2567081"/>
            <a:ext cx="5558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b="1" dirty="0"/>
              <a:t>1 epizod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pl-PL" dirty="0"/>
              <a:t>łatwo rozpoznawalny czynnik spustowy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b="1" dirty="0"/>
              <a:t>Kolejne epizody</a:t>
            </a:r>
            <a:endParaRPr lang="pl-PL" dirty="0"/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pl-PL" dirty="0"/>
              <a:t>czynnik spustowy często nieobecny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l-PL" b="1" dirty="0"/>
              <a:t>Po 3 epizodzie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pl-PL" dirty="0"/>
              <a:t>często niemożność uzyskania pełnej remisji między epizodami </a:t>
            </a:r>
            <a:r>
              <a:rPr lang="pl-PL" dirty="0">
                <a:sym typeface="Wingdings" panose="05000000000000000000" pitchFamily="2" charset="2"/>
              </a:rPr>
              <a:t> </a:t>
            </a:r>
            <a:r>
              <a:rPr lang="pl-PL" b="1" dirty="0">
                <a:sym typeface="Wingdings" panose="05000000000000000000" pitchFamily="2" charset="2"/>
              </a:rPr>
              <a:t>remisja częściowa </a:t>
            </a:r>
            <a:r>
              <a:rPr lang="pl-PL" dirty="0">
                <a:sym typeface="Wingdings" panose="05000000000000000000" pitchFamily="2" charset="2"/>
              </a:rPr>
              <a:t>lub </a:t>
            </a:r>
            <a:r>
              <a:rPr lang="pl-PL" b="1" dirty="0">
                <a:sym typeface="Wingdings" panose="05000000000000000000" pitchFamily="2" charset="2"/>
              </a:rPr>
              <a:t>przebieg ciągły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68960" y="2567081"/>
            <a:ext cx="36086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i="1" dirty="0">
                <a:solidFill>
                  <a:srgbClr val="0033CC"/>
                </a:solidFill>
              </a:rPr>
              <a:t>Wg. Canadian Network for </a:t>
            </a:r>
            <a:r>
              <a:rPr lang="pl-PL" sz="1050" i="1" dirty="0" err="1">
                <a:solidFill>
                  <a:srgbClr val="0033CC"/>
                </a:solidFill>
              </a:rPr>
              <a:t>Mood</a:t>
            </a:r>
            <a:r>
              <a:rPr lang="pl-PL" sz="1050" i="1" dirty="0">
                <a:solidFill>
                  <a:srgbClr val="0033CC"/>
                </a:solidFill>
              </a:rPr>
              <a:t> and </a:t>
            </a:r>
            <a:r>
              <a:rPr lang="pl-PL" sz="1050" i="1" dirty="0" err="1">
                <a:solidFill>
                  <a:srgbClr val="0033CC"/>
                </a:solidFill>
              </a:rPr>
              <a:t>Anxiety</a:t>
            </a:r>
            <a:r>
              <a:rPr lang="pl-PL" sz="1050" i="1" dirty="0">
                <a:solidFill>
                  <a:srgbClr val="0033CC"/>
                </a:solidFill>
              </a:rPr>
              <a:t> </a:t>
            </a:r>
            <a:r>
              <a:rPr lang="pl-PL" sz="1050" i="1" dirty="0" err="1">
                <a:solidFill>
                  <a:srgbClr val="0033CC"/>
                </a:solidFill>
              </a:rPr>
              <a:t>Treatment</a:t>
            </a:r>
            <a:r>
              <a:rPr lang="pl-PL" sz="1050" i="1" dirty="0">
                <a:solidFill>
                  <a:srgbClr val="0033CC"/>
                </a:solidFill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9157290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760A7C11-3285-F543-895B-D74D8DC69AE4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632" y="-14487"/>
            <a:ext cx="5600700" cy="658415"/>
          </a:xfrm>
        </p:spPr>
        <p:txBody>
          <a:bodyPr/>
          <a:lstStyle/>
          <a:p>
            <a:r>
              <a:rPr lang="pl-PL" dirty="0"/>
              <a:t>Diagnostyka różnicowa CHAJ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699542"/>
            <a:ext cx="5600700" cy="415592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CHAD</a:t>
            </a:r>
          </a:p>
          <a:p>
            <a:r>
              <a:rPr lang="pl-PL" dirty="0"/>
              <a:t>Zaburzenia lękowe</a:t>
            </a:r>
          </a:p>
          <a:p>
            <a:r>
              <a:rPr lang="pl-PL" dirty="0"/>
              <a:t>Zaburzenie </a:t>
            </a:r>
            <a:r>
              <a:rPr lang="pl-PL" dirty="0" err="1"/>
              <a:t>schizoafektywne</a:t>
            </a:r>
            <a:endParaRPr lang="pl-PL" dirty="0"/>
          </a:p>
          <a:p>
            <a:r>
              <a:rPr lang="pl-PL" dirty="0"/>
              <a:t>Zaburzenia adaptacyjne</a:t>
            </a:r>
          </a:p>
          <a:p>
            <a:r>
              <a:rPr lang="pl-PL" dirty="0"/>
              <a:t>Schizofrenia</a:t>
            </a:r>
          </a:p>
          <a:p>
            <a:r>
              <a:rPr lang="pl-PL" dirty="0"/>
              <a:t>Zespół stresu pourazowego</a:t>
            </a:r>
          </a:p>
          <a:p>
            <a:r>
              <a:rPr lang="pl-PL" dirty="0"/>
              <a:t>Zaburzenia odżywiania</a:t>
            </a:r>
          </a:p>
          <a:p>
            <a:r>
              <a:rPr lang="pl-PL" dirty="0"/>
              <a:t>Zaburzenia osobowości (o. zależna, narcystyczna, lękliwa, schizoidalna, chwiejna emocjonalnie)</a:t>
            </a:r>
          </a:p>
          <a:p>
            <a:r>
              <a:rPr lang="pl-PL" dirty="0"/>
              <a:t>Zaburzenia nastroju związane z używaniem substancji psychoaktywnych (zależność alkoholowa, </a:t>
            </a:r>
            <a:r>
              <a:rPr lang="pl-PL" dirty="0" err="1"/>
              <a:t>kanabinole</a:t>
            </a:r>
            <a:r>
              <a:rPr lang="pl-PL" dirty="0"/>
              <a:t>, </a:t>
            </a:r>
            <a:r>
              <a:rPr lang="pl-PL" dirty="0" err="1"/>
              <a:t>opioidy</a:t>
            </a:r>
            <a:r>
              <a:rPr lang="pl-PL" dirty="0"/>
              <a:t>, zespoły odstawienia stymulantów)</a:t>
            </a:r>
          </a:p>
          <a:p>
            <a:r>
              <a:rPr lang="pl-PL" dirty="0"/>
              <a:t>Zaburzenia nastroju w przebiegu chorób somatycznych</a:t>
            </a:r>
          </a:p>
          <a:p>
            <a:pPr lvl="1"/>
            <a:r>
              <a:rPr lang="pl-PL" dirty="0"/>
              <a:t>Zespół Cushinga, uraz głowy, kiła, HIV/AIDS, borelioza, SLE, SM, nadczynność i niedoczynność tarczycy, guzy mózgu, choroby naczyniowe mózgu, niedokrwistość, leki (</a:t>
            </a:r>
            <a:r>
              <a:rPr lang="pl-PL" dirty="0" err="1"/>
              <a:t>glikokortykosteraoidy</a:t>
            </a:r>
            <a:r>
              <a:rPr lang="pl-PL" dirty="0"/>
              <a:t>, </a:t>
            </a:r>
            <a:r>
              <a:rPr lang="pl-PL" dirty="0" err="1"/>
              <a:t>beta-blokery</a:t>
            </a:r>
            <a:r>
              <a:rPr lang="pl-PL" dirty="0"/>
              <a:t>), choroby nowotworowe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25912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Przekąska – na śniadanie, jeśli ktoś nie jadł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098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691" y="1275964"/>
            <a:ext cx="3070840" cy="300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52095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ek\AppData\Local\Microsoft\Windows\Temporary Internet Files\Content.IE5\US8X3KH6\MP900398845[1]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967" y="705751"/>
            <a:ext cx="1781033" cy="22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5600700" cy="490058"/>
          </a:xfrm>
        </p:spPr>
        <p:txBody>
          <a:bodyPr/>
          <a:lstStyle/>
          <a:p>
            <a:r>
              <a:rPr lang="pl-PL" dirty="0"/>
              <a:t>CHAJ - Leczenie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632" y="996152"/>
            <a:ext cx="5600700" cy="4138957"/>
          </a:xfrm>
        </p:spPr>
        <p:txBody>
          <a:bodyPr>
            <a:normAutofit/>
          </a:bodyPr>
          <a:lstStyle/>
          <a:p>
            <a:r>
              <a:rPr lang="pl-PL" dirty="0"/>
              <a:t>Leczenie zależne od ciężkości epizodu (szpital?, farmakoterapia?, psychoterapia?, inne metody)</a:t>
            </a:r>
          </a:p>
          <a:p>
            <a:r>
              <a:rPr lang="pl-PL" dirty="0"/>
              <a:t>Farmakoterapia - LPD:</a:t>
            </a:r>
          </a:p>
          <a:p>
            <a:pPr lvl="1"/>
            <a:r>
              <a:rPr lang="pl-PL" dirty="0"/>
              <a:t>ok. 30 LPD, różny profil farmakologiczny</a:t>
            </a:r>
          </a:p>
          <a:p>
            <a:pPr lvl="1"/>
            <a:r>
              <a:rPr lang="pl-PL" b="1" dirty="0">
                <a:solidFill>
                  <a:srgbClr val="FF0000"/>
                </a:solidFill>
              </a:rPr>
              <a:t>Leki pierwszego rzutu: SSRI</a:t>
            </a:r>
          </a:p>
          <a:p>
            <a:pPr lvl="2"/>
            <a:r>
              <a:rPr lang="pl-PL" dirty="0" err="1">
                <a:solidFill>
                  <a:srgbClr val="0033CC"/>
                </a:solidFill>
              </a:rPr>
              <a:t>Fluoksetyna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fluwoksamina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citalopram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escitalopram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paroksetyna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sertralina</a:t>
            </a:r>
            <a:endParaRPr lang="pl-PL" dirty="0">
              <a:solidFill>
                <a:srgbClr val="0033CC"/>
              </a:solidFill>
            </a:endParaRPr>
          </a:p>
          <a:p>
            <a:pPr lvl="1"/>
            <a:r>
              <a:rPr lang="pl-PL" dirty="0"/>
              <a:t>3 fazy terapii:</a:t>
            </a:r>
          </a:p>
          <a:p>
            <a:pPr lvl="2"/>
            <a:r>
              <a:rPr lang="pl-PL" b="1" dirty="0"/>
              <a:t>Leczenie ostrego epizodu</a:t>
            </a:r>
          </a:p>
          <a:p>
            <a:pPr lvl="2"/>
            <a:r>
              <a:rPr lang="pl-PL" b="1" dirty="0"/>
              <a:t>Kontynuacja leczenia </a:t>
            </a:r>
            <a:r>
              <a:rPr lang="pl-PL" dirty="0"/>
              <a:t>(zapobieganie nawrotowi obecnego epizodu) – ok. 6 miesięcy po uzyskaniu istotnej poprawy</a:t>
            </a:r>
          </a:p>
          <a:p>
            <a:pPr lvl="2"/>
            <a:r>
              <a:rPr lang="pl-PL" b="1" dirty="0"/>
              <a:t>Leczenie długoterminowe </a:t>
            </a:r>
            <a:r>
              <a:rPr lang="pl-PL" dirty="0"/>
              <a:t>(zapobieganie kolejnym epizodom) – u chorych &gt;= 2 epizody depresji w ciągu ostatnich 3 lat – powinno trwać 5 lat i dłużej</a:t>
            </a:r>
          </a:p>
          <a:p>
            <a:pPr lvl="1"/>
            <a:r>
              <a:rPr lang="pl-PL" dirty="0"/>
              <a:t>Depresja psychotyczna: LPD + LPP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102238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8" name="Picture 4" descr="http://depressiontreatmenthelp.org/wp-content/uploads/2010/03/depression-treatm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518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18590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Inne metody biologiczne terapii depresji	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b="1" dirty="0"/>
              <a:t>Terapia elektrowstrząsowa </a:t>
            </a:r>
            <a:r>
              <a:rPr lang="pl-PL" dirty="0"/>
              <a:t>(depresja psychotyczna, ciężka depresja u osób w starszym wieku, depresja oporna na leczenie)</a:t>
            </a:r>
          </a:p>
          <a:p>
            <a:pPr lvl="1"/>
            <a:r>
              <a:rPr lang="pl-PL" b="1" dirty="0"/>
              <a:t>Fototerapia</a:t>
            </a:r>
            <a:r>
              <a:rPr lang="pl-PL" dirty="0"/>
              <a:t> (depresja sezonowa) – powtarzana ekspozycja na światło o dużej jasności (do 6000 luksów) w godzinach rannych, co 1-2 dni</a:t>
            </a:r>
          </a:p>
          <a:p>
            <a:pPr lvl="1"/>
            <a:r>
              <a:rPr lang="pl-PL" b="1" dirty="0"/>
              <a:t>Deprywacja snu</a:t>
            </a:r>
            <a:r>
              <a:rPr lang="pl-PL" dirty="0"/>
              <a:t>, zwłaszcza fazy REM </a:t>
            </a:r>
            <a:r>
              <a:rPr lang="pl-PL" dirty="0">
                <a:sym typeface="Wingdings" pitchFamily="2" charset="2"/>
              </a:rPr>
              <a:t> szybka, krótkotrwała poprawa nastroju</a:t>
            </a:r>
          </a:p>
          <a:p>
            <a:pPr lvl="1"/>
            <a:r>
              <a:rPr lang="pl-PL" b="1" dirty="0">
                <a:sym typeface="Wingdings" pitchFamily="2" charset="2"/>
              </a:rPr>
              <a:t>Aktywność fizyczna</a:t>
            </a:r>
          </a:p>
          <a:p>
            <a:pPr lvl="1"/>
            <a:r>
              <a:rPr lang="pl-PL" dirty="0">
                <a:sym typeface="Wingdings" pitchFamily="2" charset="2"/>
              </a:rPr>
              <a:t>Przezczaszkowa stymulacja magnetyczna </a:t>
            </a:r>
            <a:r>
              <a:rPr lang="pl-PL" b="1" dirty="0" err="1">
                <a:sym typeface="Wingdings" pitchFamily="2" charset="2"/>
              </a:rPr>
              <a:t>rTMS</a:t>
            </a:r>
            <a:endParaRPr lang="pl-PL" b="1" dirty="0">
              <a:sym typeface="Wingdings" pitchFamily="2" charset="2"/>
            </a:endParaRPr>
          </a:p>
          <a:p>
            <a:pPr lvl="1"/>
            <a:r>
              <a:rPr lang="pl-PL" b="1" dirty="0">
                <a:sym typeface="Wingdings" pitchFamily="2" charset="2"/>
              </a:rPr>
              <a:t>Stymulacja nerwu błędnego</a:t>
            </a:r>
          </a:p>
          <a:p>
            <a:pPr lvl="1"/>
            <a:r>
              <a:rPr lang="pl-PL" b="1" dirty="0">
                <a:sym typeface="Wingdings" pitchFamily="2" charset="2"/>
              </a:rPr>
              <a:t>Głęboka stymulacja mózgu </a:t>
            </a:r>
            <a:r>
              <a:rPr lang="pl-PL" dirty="0">
                <a:sym typeface="Wingdings" pitchFamily="2" charset="2"/>
              </a:rPr>
              <a:t>(cz. podkolanowa przedniej części zakrętu obręczy)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211800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632" y="416620"/>
            <a:ext cx="4958308" cy="504056"/>
          </a:xfrm>
        </p:spPr>
        <p:txBody>
          <a:bodyPr>
            <a:normAutofit/>
          </a:bodyPr>
          <a:lstStyle/>
          <a:p>
            <a:r>
              <a:rPr lang="pl-PL" dirty="0"/>
              <a:t>Leczenie CHAJ - Psychoterapia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915566"/>
            <a:ext cx="5600700" cy="3816424"/>
          </a:xfrm>
        </p:spPr>
        <p:txBody>
          <a:bodyPr>
            <a:normAutofit/>
          </a:bodyPr>
          <a:lstStyle/>
          <a:p>
            <a:r>
              <a:rPr lang="pl-PL" dirty="0"/>
              <a:t>P. podtrzymująca i psychoedukacja - metoda uzupełniająca u wszystkich pacjentów z depresją</a:t>
            </a:r>
          </a:p>
          <a:p>
            <a:r>
              <a:rPr lang="pl-PL" dirty="0"/>
              <a:t>Psychoterapia – metoda równie skuteczna jak leki w depresji lekkiej i umiarkowanej</a:t>
            </a:r>
          </a:p>
          <a:p>
            <a:r>
              <a:rPr lang="pl-PL" dirty="0"/>
              <a:t>Metody:</a:t>
            </a:r>
          </a:p>
          <a:p>
            <a:pPr lvl="1"/>
            <a:r>
              <a:rPr lang="pl-PL" dirty="0"/>
              <a:t>Najwięcej potwierdzonych danych dla</a:t>
            </a:r>
          </a:p>
          <a:p>
            <a:pPr lvl="2"/>
            <a:r>
              <a:rPr lang="pl-PL" b="1" dirty="0">
                <a:solidFill>
                  <a:srgbClr val="0033CC"/>
                </a:solidFill>
              </a:rPr>
              <a:t>Psychoterapia poznawcza </a:t>
            </a:r>
            <a:r>
              <a:rPr lang="pl-PL" dirty="0"/>
              <a:t>( modyfikacja nieprawidłowych schematów poznawczych)</a:t>
            </a:r>
          </a:p>
          <a:p>
            <a:pPr lvl="2"/>
            <a:r>
              <a:rPr lang="pl-PL" b="1" dirty="0">
                <a:solidFill>
                  <a:srgbClr val="0033CC"/>
                </a:solidFill>
              </a:rPr>
              <a:t>Psychoterapia interpersonalna </a:t>
            </a:r>
            <a:r>
              <a:rPr lang="pl-PL" dirty="0"/>
              <a:t>(poprawa relacji z otoczeniem)</a:t>
            </a:r>
          </a:p>
          <a:p>
            <a:pPr lvl="2"/>
            <a:r>
              <a:rPr lang="pl-PL" b="1" dirty="0">
                <a:solidFill>
                  <a:srgbClr val="0033CC"/>
                </a:solidFill>
              </a:rPr>
              <a:t>Psychoterapia </a:t>
            </a:r>
            <a:r>
              <a:rPr lang="pl-PL" b="1" dirty="0" err="1">
                <a:solidFill>
                  <a:srgbClr val="0033CC"/>
                </a:solidFill>
              </a:rPr>
              <a:t>psychodynamiczna</a:t>
            </a:r>
            <a:r>
              <a:rPr lang="pl-PL" dirty="0"/>
              <a:t> (integracja nieświadomych mechanizmów leżących u podłoża występowania i utrzymywania się intensywnych stanów emocjonalnych)</a:t>
            </a:r>
          </a:p>
          <a:p>
            <a:r>
              <a:rPr lang="pl-PL" dirty="0"/>
              <a:t>P. Szczególnie polecana przy współistnieniu zaburzeń osobowości</a:t>
            </a:r>
          </a:p>
          <a:p>
            <a:r>
              <a:rPr lang="pl-PL" dirty="0"/>
              <a:t>Rola P. w minimalizowaniu objawów resztkowych oraz zmniejszeniu ryzyka nawrotu</a:t>
            </a:r>
          </a:p>
        </p:txBody>
      </p:sp>
    </p:spTree>
    <p:extLst>
      <p:ext uri="{BB962C8B-B14F-4D97-AF65-F5344CB8AC3E}">
        <p14:creationId xmlns:p14="http://schemas.microsoft.com/office/powerpoint/2010/main" val="318742625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2656" y="514876"/>
            <a:ext cx="2726060" cy="648072"/>
          </a:xfrm>
        </p:spPr>
        <p:txBody>
          <a:bodyPr>
            <a:normAutofit fontScale="90000"/>
          </a:bodyPr>
          <a:lstStyle/>
          <a:p>
            <a:r>
              <a:rPr lang="pl-PL" sz="2000" dirty="0"/>
              <a:t>Deser – jeśli ktoś nie jadł </a:t>
            </a:r>
            <a:r>
              <a:rPr lang="pl-PL" sz="2000" dirty="0">
                <a:sym typeface="Wingdings" pitchFamily="2" charset="2"/>
              </a:rPr>
              <a:t></a:t>
            </a:r>
            <a:endParaRPr lang="pl-PL" sz="2000" dirty="0"/>
          </a:p>
        </p:txBody>
      </p:sp>
      <p:pic>
        <p:nvPicPr>
          <p:cNvPr id="3074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984" y="514876"/>
            <a:ext cx="2952328" cy="43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2752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FCE02B11-793E-744F-8A91-3972090746F1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286" y="411510"/>
            <a:ext cx="5600700" cy="674302"/>
          </a:xfrm>
        </p:spPr>
        <p:txBody>
          <a:bodyPr>
            <a:normAutofit/>
          </a:bodyPr>
          <a:lstStyle/>
          <a:p>
            <a:r>
              <a:rPr lang="pl-PL" b="1" dirty="0"/>
              <a:t>Pan Zbyszek </a:t>
            </a:r>
            <a:br>
              <a:rPr lang="pl-PL" b="1" dirty="0"/>
            </a:br>
            <a:r>
              <a:rPr lang="pl-PL" b="1" dirty="0"/>
              <a:t>„samochody w garażu i strzelba w szafie”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286" y="1012372"/>
            <a:ext cx="6324600" cy="403859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dirty="0"/>
              <a:t>Żona 51-letniego mężczyzny zadzwoniła na dyżur. Z pewnym wzburzeniem poinformowała, iż w ostatnich dniach staje się coraz bardziej agresywny, a dotychczas agresywność w ogóle nie leżała w jego naturze. Mąż prawie w ogóle nie sypia i przez całe noce przebywa poza domem. Zrobił debet na koncie bankowym i nie pozwala się odwieść od zamiaru kupowania jednego samochodu za drugim. W niemożliwym do zahamowania potoku słów opowiada o swoich przedsięwzięciach, chciał też rozpocząć swoje życie na nowo.</a:t>
            </a:r>
          </a:p>
          <a:p>
            <a:pPr marL="0" indent="0" algn="just">
              <a:buNone/>
            </a:pPr>
            <a:r>
              <a:rPr lang="pl-PL" dirty="0"/>
              <a:t>Telefonująca kobieta podjęła ostatnio próbę nakłonienia męża, aby udał się do lekarza psychiatry. Mąż doznał wówczas napadu szału, wrzeszczał na żonę, tłukł naczynia i niszczył meble, a także zagroził rozwodem. Teraz ponownie przesiaduje w garażu i majsterkuje przy trzecim starym zabytkowym samochodzie, którego właśnie kupił. Zapowiedział jej, że jeżeli w ciągu godziny nie spakuje swoich rzeczy, „wyrzuci ją własnymi rękoma". Wypowiedź ta wywołała u dzwoniącej kobiet duży lęk, ponieważ jej mąż jest myśliwym, a ostatnio stwierdziła, iż gdzieś zaginęły klucze do szafki z bronią. Najpewniej klucze te musiały zostać zabrane i ukryte przez jej męża. 15 lat temu mężczyzna był hospitalizowany z powodu próby samobójczej poprzedzonej okresem obniżonego nastroju i napędu psychoruchowego oraz obniżonej samooceny.</a:t>
            </a:r>
          </a:p>
        </p:txBody>
      </p:sp>
      <p:pic>
        <p:nvPicPr>
          <p:cNvPr id="4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112" y="163774"/>
            <a:ext cx="508271" cy="7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4743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E683718E-F20A-BC4A-A7B9-3E703C8AF875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11510"/>
            <a:ext cx="5600700" cy="715246"/>
          </a:xfrm>
        </p:spPr>
        <p:txBody>
          <a:bodyPr>
            <a:normAutofit/>
          </a:bodyPr>
          <a:lstStyle/>
          <a:p>
            <a:r>
              <a:rPr lang="pl-PL" b="1" dirty="0"/>
              <a:t>Pan Zbyszek </a:t>
            </a:r>
            <a:br>
              <a:rPr lang="pl-PL" b="1" dirty="0"/>
            </a:br>
            <a:r>
              <a:rPr lang="pl-PL" b="1" dirty="0"/>
              <a:t>„samochody w garażu i strzelba w szafie”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3286" y="1012372"/>
            <a:ext cx="6324600" cy="403859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dirty="0"/>
              <a:t>Żona 51-letniego mężczyzny zadzwoniła na dyżur. Z pewnym wzburzeniem poinformowała, iż w ostatnich dniach staje się </a:t>
            </a:r>
            <a:r>
              <a:rPr lang="pl-PL" b="1" u="sng" dirty="0"/>
              <a:t>coraz bardziej agresywny</a:t>
            </a:r>
            <a:r>
              <a:rPr lang="pl-PL" dirty="0"/>
              <a:t>, a dotychczas agresywność w ogóle nie leżała w jego naturze. Mąż prawie </a:t>
            </a:r>
            <a:r>
              <a:rPr lang="pl-PL" b="1" u="sng" dirty="0"/>
              <a:t>w ogóle nie sypia</a:t>
            </a:r>
            <a:r>
              <a:rPr lang="pl-PL" dirty="0"/>
              <a:t> i przez całe noce przebywa poza domem. Zrobił </a:t>
            </a:r>
            <a:r>
              <a:rPr lang="pl-PL" b="1" u="sng" dirty="0"/>
              <a:t>debet na koncie bankowym</a:t>
            </a:r>
            <a:r>
              <a:rPr lang="pl-PL" dirty="0"/>
              <a:t> i nie pozwala się odwieść od zamiaru </a:t>
            </a:r>
            <a:r>
              <a:rPr lang="pl-PL" b="1" u="sng" dirty="0"/>
              <a:t>kupowania jednego samochodu za drugim</a:t>
            </a:r>
            <a:r>
              <a:rPr lang="pl-PL" dirty="0"/>
              <a:t>. W </a:t>
            </a:r>
            <a:r>
              <a:rPr lang="pl-PL" b="1" u="sng" dirty="0"/>
              <a:t>niemożliwym do zahamowania potoku słów</a:t>
            </a:r>
            <a:r>
              <a:rPr lang="pl-PL" dirty="0"/>
              <a:t> opowiada o swoich przedsięwzięciach, chciał też rozpocząć swoje życie na nowo.</a:t>
            </a:r>
          </a:p>
          <a:p>
            <a:pPr marL="0" indent="0" algn="just">
              <a:buNone/>
            </a:pPr>
            <a:r>
              <a:rPr lang="pl-PL" dirty="0"/>
              <a:t>Telefonująca kobieta podjęła ostatnio próbę nakłonienia męża, aby udał się do lekarza psychiatry. Mąż doznał wówczas napadu szału, wrzeszczał na żonę, tłukł naczynia i niszczył meble, a także zagroził rozwodem. Teraz ponownie przesiaduje w garażu i majsterkuje przy </a:t>
            </a:r>
            <a:r>
              <a:rPr lang="pl-PL" b="1" u="sng" dirty="0"/>
              <a:t>trzecim starym zabytkowym samochodzie, którego właśnie kupił</a:t>
            </a:r>
            <a:r>
              <a:rPr lang="pl-PL" dirty="0"/>
              <a:t>. Zapowiedział jej, że jeżeli w ciągu godziny nie spakuje swoich rzeczy, </a:t>
            </a:r>
            <a:r>
              <a:rPr lang="pl-PL" b="1" u="sng" dirty="0"/>
              <a:t>„wyrzuci ją własnymi rękoma"</a:t>
            </a:r>
            <a:r>
              <a:rPr lang="pl-PL" dirty="0"/>
              <a:t>. Wypowiedź ta wywołała u dzwoniącej kobiet duży lęk, ponieważ jej </a:t>
            </a:r>
            <a:r>
              <a:rPr lang="pl-PL" b="1" u="sng" dirty="0"/>
              <a:t>mąż jest myśliwym</a:t>
            </a:r>
            <a:r>
              <a:rPr lang="pl-PL" dirty="0"/>
              <a:t>, a ostatnio stwierdziła, iż gdzieś </a:t>
            </a:r>
            <a:r>
              <a:rPr lang="pl-PL" b="1" u="sng" dirty="0"/>
              <a:t>zaginęły klucze do szafki z bronią</a:t>
            </a:r>
            <a:r>
              <a:rPr lang="pl-PL" dirty="0"/>
              <a:t>. Najpewniej klucze te musiały zostać zabrane i ukryte przez jej męża. 15 lat temu mężczyzna był hospitalizowany z powodu próby samobójczej poprzedzonej okresem obniżonego nastroju i napędu psychoruchowego oraz obniżonej samooceny.</a:t>
            </a:r>
          </a:p>
        </p:txBody>
      </p:sp>
      <p:pic>
        <p:nvPicPr>
          <p:cNvPr id="4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112" y="163774"/>
            <a:ext cx="508271" cy="7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7142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Pytanie 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Jaki zespół objawów aktualnie?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Maniakalny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Depresyjny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Przygnębienny</a:t>
            </a:r>
            <a:endParaRPr lang="pl-PL" dirty="0"/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Onejroidalny</a:t>
            </a:r>
            <a:endParaRPr lang="pl-PL" dirty="0"/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Majaczeniowy</a:t>
            </a:r>
          </a:p>
        </p:txBody>
      </p:sp>
      <p:pic>
        <p:nvPicPr>
          <p:cNvPr id="6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423" y="1063228"/>
            <a:ext cx="1941605" cy="282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1710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36008"/>
            <a:ext cx="6172200" cy="504056"/>
          </a:xfrm>
        </p:spPr>
        <p:txBody>
          <a:bodyPr/>
          <a:lstStyle/>
          <a:p>
            <a:r>
              <a:rPr lang="pl-PL" dirty="0"/>
              <a:t>Pytanie 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627534"/>
            <a:ext cx="3663695" cy="3655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Jaka najbardziej prawdopodobna diagnoza?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Cyklotymia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Choroba afektywna dwubiegunowa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Epizod maniakalny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Stan mieszany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Schizofrenia</a:t>
            </a:r>
          </a:p>
          <a:p>
            <a:pPr marL="0" indent="0">
              <a:buNone/>
            </a:pPr>
            <a:r>
              <a:rPr lang="pl-PL" b="1" u="sng" dirty="0">
                <a:solidFill>
                  <a:srgbClr val="FF0000"/>
                </a:solidFill>
              </a:rPr>
              <a:t>Ścieżka diagnostyczna:</a:t>
            </a: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inne zaburzenia psychiczne trzeba wziąć pod uwagę?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zaburzenia somatyczne należy wziąć pod uwagę?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badania dodatkowe wykonać?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konsultacje zlecić?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8759" y="1187356"/>
            <a:ext cx="1941605" cy="282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07310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Pytanie 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1" y="1200150"/>
            <a:ext cx="3663695" cy="3655314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Jakie leczenie należy wdrożyć?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Topiramat</a:t>
            </a:r>
            <a:r>
              <a:rPr lang="pl-PL" dirty="0"/>
              <a:t> początkowo 100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Chlorpromazyna</a:t>
            </a:r>
            <a:r>
              <a:rPr lang="pl-PL" dirty="0"/>
              <a:t> początkowo 300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Lit początkowo 500 mg/d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EW 12 zabiegów 3 x w tyg.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Lamotrygina początkowo 400 mg/d</a:t>
            </a:r>
          </a:p>
          <a:p>
            <a:pPr marL="342900" indent="-342900">
              <a:buFont typeface="+mj-lt"/>
              <a:buAutoNum type="alphaUcPeriod"/>
            </a:pP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są wskazania do opieki specjalistycznej?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są wskazania do hospitalizacji?</a:t>
            </a:r>
          </a:p>
          <a:p>
            <a:pPr marL="0" indent="0">
              <a:buNone/>
            </a:pPr>
            <a:endParaRPr lang="pl-PL" dirty="0">
              <a:solidFill>
                <a:srgbClr val="0432FF"/>
              </a:solidFill>
            </a:endParaRPr>
          </a:p>
        </p:txBody>
      </p:sp>
      <p:pic>
        <p:nvPicPr>
          <p:cNvPr id="6" name="Picture 2" descr="http://www.strykowski.net/francja/Deser_lodowy_z_brzoskwiniami_lody_fotografie_27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8760" y="1084997"/>
            <a:ext cx="1941605" cy="282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0766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299" y="92123"/>
            <a:ext cx="887801" cy="87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073" y="218304"/>
            <a:ext cx="5600700" cy="648072"/>
          </a:xfrm>
        </p:spPr>
        <p:txBody>
          <a:bodyPr>
            <a:normAutofit/>
          </a:bodyPr>
          <a:lstStyle/>
          <a:p>
            <a:r>
              <a:rPr lang="pl-PL" dirty="0"/>
              <a:t>Pani Natalia</a:t>
            </a:r>
            <a:br>
              <a:rPr lang="pl-PL" dirty="0"/>
            </a:br>
            <a:r>
              <a:rPr lang="pl-PL" dirty="0"/>
              <a:t>„Brak jakiejkolwiek energii”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4246" y="941696"/>
            <a:ext cx="6397388" cy="3995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/>
              <a:t>Podczas dyżuru nocnego w klinice psychiatrycznej o godz. 20 zjawiła się w towarzystwie swego męża 43-letnia sprzedawczyni z prośbą o konsultację. Przed trzema miesiącami pacjentka zmieniła miejsce pracy i obecnie jest kierowniczką nowej filii zakładów rzeźniczych. Pacjentka mówiła z kamienną twarzą bez wyrazu; tok myślenia i jej gestykulacja sprawiały wrażenie spowolnionych. Kobieta skarżyła się, że nie potrafi się już niczym cieszyć i utraciła wszelkie zainteresowania. Nie potrafi już nic odczuwać w stosunku do swojego męża i dzieci. Utraciła poczucie własnej wartości, nie potrafi się na niczym skoncentrować, pogorszyła się jej pamięć, co doprowadziło do poważnych trudności w miejscu pracy. Utraciła ponadto wszelką energię i od dziesięciu dni przestała chodzić do pracy.</a:t>
            </a:r>
          </a:p>
          <a:p>
            <a:pPr marL="0" indent="0" algn="just">
              <a:buNone/>
            </a:pPr>
            <a:r>
              <a:rPr lang="pl-PL" sz="1200" dirty="0"/>
              <a:t>W domu stopniowo wycofała się ze wszelkich aktywności; obecnie nie jest w stanie zająć się jakimikolwiek pracami w gospodarstwie domowym. Wyrzuca sobie, iż nie jest w stanie zmobilizować się do wykonania najprostszych czynności. W godzinach rannych długo leży w łóżku, nawet wówczas, gdy dzieci już wyszły do szkoły. Ponieważ nie ma apetytu, straciła na wadze cztery kilogramy. Ponadto w ostatnich tygodniach zamartwia się jakimiś sprawami, które wcześniej w ogóle nie były ważne, a potrafi teraz o nich rozmyślać całymi dniami.</a:t>
            </a:r>
          </a:p>
          <a:p>
            <a:pPr marL="0" indent="0" algn="just">
              <a:buNone/>
            </a:pPr>
            <a:r>
              <a:rPr lang="pl-PL" sz="1200" dirty="0"/>
              <a:t>Mąż pacjentki opisał ją, jako kobietę z dziarską i pełną temperamentu osobowością. Wszystko dobrze funkcjonowało do chwili podjęcia się przez pacjentkę kierowania filią rzeźni! W nowym miejscu pracy od samego początku czuła się przeciążona. To właśnie mąż pacjentki, bardzo martwiąc się o nią, przekonał ją do wizyty w poradni psychiatrycznej.</a:t>
            </a:r>
          </a:p>
        </p:txBody>
      </p:sp>
    </p:spTree>
    <p:extLst>
      <p:ext uri="{BB962C8B-B14F-4D97-AF65-F5344CB8AC3E}">
        <p14:creationId xmlns:p14="http://schemas.microsoft.com/office/powerpoint/2010/main" val="409385944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4094212" cy="85725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Choroba afektywna dwubiegunowa (CHAD)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Rozpowszechnienie</a:t>
            </a:r>
          </a:p>
          <a:p>
            <a:r>
              <a:rPr lang="pl-PL" dirty="0"/>
              <a:t>Etiopatogeneza</a:t>
            </a:r>
          </a:p>
          <a:p>
            <a:r>
              <a:rPr lang="pl-PL" dirty="0"/>
              <a:t>Rozpoznawanie</a:t>
            </a:r>
          </a:p>
          <a:p>
            <a:r>
              <a:rPr lang="pl-PL" dirty="0"/>
              <a:t>Kryteria diagnostyczne</a:t>
            </a:r>
          </a:p>
          <a:p>
            <a:r>
              <a:rPr lang="pl-PL" dirty="0"/>
              <a:t>Typy choroby</a:t>
            </a:r>
          </a:p>
          <a:p>
            <a:r>
              <a:rPr lang="pl-PL" dirty="0"/>
              <a:t>Różnicowanie</a:t>
            </a:r>
          </a:p>
          <a:p>
            <a:r>
              <a:rPr lang="pl-PL" dirty="0"/>
              <a:t>Przebieg i rokowanie</a:t>
            </a:r>
          </a:p>
          <a:p>
            <a:r>
              <a:rPr lang="pl-PL" dirty="0"/>
              <a:t>Leczenie</a:t>
            </a:r>
          </a:p>
        </p:txBody>
      </p:sp>
      <p:pic>
        <p:nvPicPr>
          <p:cNvPr id="62466" name="Picture 2" descr="http://t2.gstatic.com/images?q=tbn:ANd9GcTtC4YI8BXc6pSSa9ZMTEJ2AB6YPhWusSOReNa3nT9HZ2ouQv_p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224" y="1337072"/>
            <a:ext cx="3186986" cy="278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44340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Choroba Afektywna </a:t>
            </a:r>
            <a:r>
              <a:rPr lang="pl-PL" dirty="0" err="1"/>
              <a:t>Dwubigunowa</a:t>
            </a:r>
            <a:r>
              <a:rPr lang="pl-PL" dirty="0"/>
              <a:t> = Zaburzenie afektywne dwubiegunowe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1307136"/>
            <a:ext cx="2200275" cy="334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Tekstowe 4"/>
          <p:cNvSpPr txBox="1"/>
          <p:nvPr/>
        </p:nvSpPr>
        <p:spPr>
          <a:xfrm>
            <a:off x="2801983" y="1410789"/>
            <a:ext cx="34290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00" dirty="0"/>
              <a:t>„</a:t>
            </a:r>
            <a:r>
              <a:rPr lang="pl-PL" sz="2100" dirty="0">
                <a:solidFill>
                  <a:srgbClr val="FF0000"/>
                </a:solidFill>
              </a:rPr>
              <a:t>Mania</a:t>
            </a:r>
            <a:r>
              <a:rPr lang="pl-PL" sz="2100" dirty="0"/>
              <a:t> jest </a:t>
            </a:r>
            <a:r>
              <a:rPr lang="pl-PL" sz="2100" u="sng" dirty="0"/>
              <a:t>cierpieniem </a:t>
            </a:r>
            <a:r>
              <a:rPr lang="pl-PL" sz="2100" dirty="0"/>
              <a:t>dla przyjaciół, a </a:t>
            </a:r>
            <a:r>
              <a:rPr lang="pl-PL" sz="2100" dirty="0">
                <a:solidFill>
                  <a:srgbClr val="0033CC"/>
                </a:solidFill>
              </a:rPr>
              <a:t>depresja</a:t>
            </a:r>
            <a:r>
              <a:rPr lang="pl-PL" sz="2100" dirty="0"/>
              <a:t> dla nas samych”</a:t>
            </a:r>
          </a:p>
          <a:p>
            <a:pPr algn="r"/>
            <a:r>
              <a:rPr lang="pl-PL" sz="1350" dirty="0"/>
              <a:t>Robert Lowell </a:t>
            </a:r>
          </a:p>
          <a:p>
            <a:r>
              <a:rPr lang="pl-PL" sz="1350" dirty="0"/>
              <a:t>– poeta amerykański, laureat Nagrody Pulitzera, </a:t>
            </a:r>
            <a:r>
              <a:rPr lang="pl-PL" sz="1350" dirty="0" err="1"/>
              <a:t>National</a:t>
            </a:r>
            <a:r>
              <a:rPr lang="pl-PL" sz="1350" dirty="0"/>
              <a:t> </a:t>
            </a:r>
            <a:r>
              <a:rPr lang="pl-PL" sz="1350" dirty="0" err="1"/>
              <a:t>Book</a:t>
            </a:r>
            <a:r>
              <a:rPr lang="pl-PL" sz="1350" dirty="0"/>
              <a:t> </a:t>
            </a:r>
            <a:r>
              <a:rPr lang="pl-PL" sz="1350" dirty="0" err="1"/>
              <a:t>Award</a:t>
            </a:r>
            <a:endParaRPr lang="pl-PL" sz="1350" dirty="0"/>
          </a:p>
        </p:txBody>
      </p:sp>
      <p:sp>
        <p:nvSpPr>
          <p:cNvPr id="6" name="PoleTekstowe 5"/>
          <p:cNvSpPr txBox="1"/>
          <p:nvPr/>
        </p:nvSpPr>
        <p:spPr>
          <a:xfrm>
            <a:off x="2801983" y="3281282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33CC"/>
                </a:solidFill>
              </a:rPr>
              <a:t>Życie osobiste R. </a:t>
            </a:r>
            <a:r>
              <a:rPr lang="pl-PL" sz="1200" b="1" dirty="0" err="1">
                <a:solidFill>
                  <a:srgbClr val="0033CC"/>
                </a:solidFill>
              </a:rPr>
              <a:t>Lowella</a:t>
            </a:r>
            <a:r>
              <a:rPr lang="pl-PL" sz="1200" b="1" dirty="0">
                <a:solidFill>
                  <a:srgbClr val="0033CC"/>
                </a:solidFill>
              </a:rPr>
              <a:t> </a:t>
            </a:r>
            <a:r>
              <a:rPr lang="pl-PL" sz="1200" dirty="0">
                <a:solidFill>
                  <a:srgbClr val="0033CC"/>
                </a:solidFill>
              </a:rPr>
              <a:t>pełne było zawirowań małżeńskich oraz kryzysów natury psychicznej. Był trzykrotnie żonaty. Cierpiał na depresję maniakalną, z powodu której hospitalizowano go około 20 razy. </a:t>
            </a:r>
          </a:p>
          <a:p>
            <a:pPr algn="r"/>
            <a:r>
              <a:rPr lang="pl-PL" sz="1200" dirty="0">
                <a:solidFill>
                  <a:srgbClr val="0033CC"/>
                </a:solidFill>
              </a:rPr>
              <a:t>- </a:t>
            </a:r>
            <a:r>
              <a:rPr lang="pl-PL" sz="1200" dirty="0" err="1">
                <a:solidFill>
                  <a:srgbClr val="0033CC"/>
                </a:solidFill>
              </a:rPr>
              <a:t>źr</a:t>
            </a:r>
            <a:r>
              <a:rPr lang="pl-PL" sz="1200" dirty="0">
                <a:solidFill>
                  <a:srgbClr val="0033CC"/>
                </a:solidFill>
              </a:rPr>
              <a:t>. Wikipedia</a:t>
            </a:r>
          </a:p>
        </p:txBody>
      </p:sp>
    </p:spTree>
    <p:extLst>
      <p:ext uri="{BB962C8B-B14F-4D97-AF65-F5344CB8AC3E}">
        <p14:creationId xmlns:p14="http://schemas.microsoft.com/office/powerpoint/2010/main" val="299462566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DF725A01-975E-0548-9E85-4E6800FDFE88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Chad</a:t>
            </a:r>
            <a:r>
              <a:rPr lang="pl-PL" dirty="0"/>
              <a:t> występuje częściej 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lphaUcPeriod"/>
            </a:pPr>
            <a:r>
              <a:rPr lang="pl-PL" dirty="0"/>
              <a:t>mężczyzn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kobiet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młodzieży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osób starszych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jednakowo często u obu płci</a:t>
            </a:r>
          </a:p>
        </p:txBody>
      </p:sp>
      <p:pic>
        <p:nvPicPr>
          <p:cNvPr id="7" name="PRS Question Icon" descr="PRS Question Ic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" y="4667250"/>
            <a:ext cx="228600" cy="228600"/>
          </a:xfrm>
          <a:prstGeom prst="rect">
            <a:avLst/>
          </a:prstGeom>
        </p:spPr>
      </p:pic>
      <p:pic>
        <p:nvPicPr>
          <p:cNvPr id="1027" name="Picture 3" descr="C:\Users\Tomek\AppData\Local\Microsoft\Windows\Temporary Internet Files\Content.IE5\US8X3KH6\MC900287100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273" y="458327"/>
            <a:ext cx="1858862" cy="198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mek\AppData\Local\Microsoft\Windows\Temporary Internet Files\Content.IE5\ZUAMVCUV\MC900287101[1]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86" y="2980875"/>
            <a:ext cx="1817162" cy="202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omek\AppData\Local\Microsoft\Windows\Temporary Internet Files\Content.IE5\ZUAMVCUV\MC900434411[1].wm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369" y="2947337"/>
            <a:ext cx="2032379" cy="203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16567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Rozpowszechnienie CHAD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CHAD typu I (ze stanami maniakalnymi) – </a:t>
            </a:r>
            <a:r>
              <a:rPr lang="pl-PL" b="1" dirty="0">
                <a:solidFill>
                  <a:srgbClr val="FF0000"/>
                </a:solidFill>
              </a:rPr>
              <a:t>1-2% </a:t>
            </a:r>
            <a:r>
              <a:rPr lang="pl-PL" dirty="0"/>
              <a:t>populacji</a:t>
            </a:r>
          </a:p>
          <a:p>
            <a:r>
              <a:rPr lang="pl-PL" dirty="0"/>
              <a:t>CHAD typ I, II i spektrum CHAD – </a:t>
            </a:r>
            <a:r>
              <a:rPr lang="pl-PL" b="1" dirty="0">
                <a:solidFill>
                  <a:srgbClr val="FF0000"/>
                </a:solidFill>
              </a:rPr>
              <a:t>3-5% </a:t>
            </a:r>
            <a:r>
              <a:rPr lang="pl-PL" dirty="0"/>
              <a:t>populacji</a:t>
            </a:r>
          </a:p>
          <a:p>
            <a:r>
              <a:rPr lang="pl-PL" dirty="0"/>
              <a:t>Częstość występowania </a:t>
            </a:r>
            <a:r>
              <a:rPr lang="pl-PL" b="1" dirty="0">
                <a:solidFill>
                  <a:srgbClr val="0070C0"/>
                </a:solidFill>
              </a:rPr>
              <a:t>K:M=1:1</a:t>
            </a:r>
          </a:p>
          <a:p>
            <a:r>
              <a:rPr lang="pl-PL" dirty="0"/>
              <a:t>Niedoszacowanie częstości występowania:</a:t>
            </a:r>
          </a:p>
          <a:p>
            <a:pPr lvl="1"/>
            <a:r>
              <a:rPr lang="pl-PL" dirty="0"/>
              <a:t>U 60% pacjentów leczonych z powodu depresji występowały cechy CHAD </a:t>
            </a:r>
          </a:p>
          <a:p>
            <a:pPr lvl="1"/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851471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Etiopatogeneza CHAD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Czynniki etiologiczne podobne jak w depresji nawracającej</a:t>
            </a:r>
          </a:p>
          <a:p>
            <a:r>
              <a:rPr lang="pl-PL" dirty="0"/>
              <a:t>Rola czynników biologicznych (w tym genetycznych) bardziej istotna niż w depresji nawracającej</a:t>
            </a:r>
          </a:p>
          <a:p>
            <a:r>
              <a:rPr lang="pl-PL" dirty="0"/>
              <a:t>Mniejsza rola czynników stresowych</a:t>
            </a:r>
          </a:p>
          <a:p>
            <a:r>
              <a:rPr lang="pl-PL" dirty="0"/>
              <a:t>Zgodność zachorowania bliźniąt MZ 60-80%</a:t>
            </a:r>
          </a:p>
          <a:p>
            <a:r>
              <a:rPr lang="pl-PL" dirty="0"/>
              <a:t>Stan manii związany z </a:t>
            </a:r>
            <a:r>
              <a:rPr lang="pl-PL" b="1" dirty="0"/>
              <a:t>nadmierną stymulacją dopaminergiczną i noradrenergiczną</a:t>
            </a:r>
          </a:p>
          <a:p>
            <a:r>
              <a:rPr lang="pl-PL" dirty="0"/>
              <a:t>Zaburzenia neuroendokrynne (oś stresu, </a:t>
            </a:r>
            <a:r>
              <a:rPr lang="pl-PL" dirty="0" err="1"/>
              <a:t>itd</a:t>
            </a:r>
            <a:r>
              <a:rPr lang="pl-PL" dirty="0"/>
              <a:t>…)</a:t>
            </a:r>
          </a:p>
          <a:p>
            <a:r>
              <a:rPr lang="pl-PL" dirty="0"/>
              <a:t>Zaburzenia rytmów dobowych</a:t>
            </a:r>
          </a:p>
          <a:p>
            <a:r>
              <a:rPr lang="pl-PL" dirty="0"/>
              <a:t>Zaburzenia sygnalizacji wewnątrzkomórkowej (</a:t>
            </a:r>
            <a:r>
              <a:rPr lang="pl-PL" dirty="0" err="1"/>
              <a:t>cAMP</a:t>
            </a:r>
            <a:r>
              <a:rPr lang="pl-PL" dirty="0"/>
              <a:t>, układu </a:t>
            </a:r>
            <a:r>
              <a:rPr lang="pl-PL" dirty="0" err="1"/>
              <a:t>fosfatydyloinozytolu</a:t>
            </a:r>
            <a:r>
              <a:rPr lang="pl-PL" dirty="0"/>
              <a:t>)</a:t>
            </a:r>
          </a:p>
        </p:txBody>
      </p:sp>
      <p:pic>
        <p:nvPicPr>
          <p:cNvPr id="5122" name="Picture 2" descr="http://cached.imagescaler.hbpl.co.uk/resize/scaleWidth/393/?sURL=http://offlinehbpl.hbpl.co.uk/News/2MM/AF37E786-D877-FA6A-433BC215AAE1DA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112" y="0"/>
            <a:ext cx="2420889" cy="1464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0432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CHAD choroba o dwóch twarzach</a:t>
            </a:r>
          </a:p>
        </p:txBody>
      </p:sp>
      <p:pic>
        <p:nvPicPr>
          <p:cNvPr id="5" name="Picture 2" descr="http://t2.gstatic.com/images?q=tbn:ANd9GcTtC4YI8BXc6pSSa9ZMTEJ2AB6YPhWusSOReNa3nT9HZ2ouQv_p9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971" y="1139781"/>
            <a:ext cx="3136369" cy="274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56819" y="4155926"/>
            <a:ext cx="5138671" cy="92333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Występują zwykle epizody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depresyjne</a:t>
            </a:r>
            <a:r>
              <a:rPr lang="pl-PL" dirty="0">
                <a:solidFill>
                  <a:schemeClr val="tx1"/>
                </a:solidFill>
              </a:rPr>
              <a:t> i </a:t>
            </a:r>
            <a:r>
              <a:rPr lang="pl-PL" dirty="0">
                <a:solidFill>
                  <a:srgbClr val="FF0000"/>
                </a:solidFill>
              </a:rPr>
              <a:t>maniakalne</a:t>
            </a:r>
            <a:r>
              <a:rPr lang="pl-PL" dirty="0">
                <a:solidFill>
                  <a:schemeClr val="tx1"/>
                </a:solidFill>
              </a:rPr>
              <a:t>/</a:t>
            </a:r>
            <a:r>
              <a:rPr lang="pl-PL" dirty="0">
                <a:solidFill>
                  <a:srgbClr val="FFC000"/>
                </a:solidFill>
              </a:rPr>
              <a:t>hipomaniakalne</a:t>
            </a:r>
            <a:r>
              <a:rPr lang="pl-PL" dirty="0">
                <a:solidFill>
                  <a:schemeClr val="tx1"/>
                </a:solidFill>
              </a:rPr>
              <a:t>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ew. tzw. </a:t>
            </a:r>
            <a:r>
              <a:rPr lang="pl-PL" dirty="0">
                <a:gradFill>
                  <a:gsLst>
                    <a:gs pos="0">
                      <a:srgbClr val="000082"/>
                    </a:gs>
                    <a:gs pos="28000">
                      <a:srgbClr val="66008F"/>
                    </a:gs>
                    <a:gs pos="60000">
                      <a:srgbClr val="BA0066"/>
                    </a:gs>
                    <a:gs pos="75000">
                      <a:srgbClr val="FF0000"/>
                    </a:gs>
                    <a:gs pos="100000">
                      <a:srgbClr val="FF8200"/>
                    </a:gs>
                  </a:gsLst>
                  <a:lin ang="10800000" scaled="0"/>
                </a:gradFill>
              </a:rPr>
              <a:t>stany mieszane</a:t>
            </a:r>
          </a:p>
        </p:txBody>
      </p:sp>
    </p:spTree>
    <p:extLst>
      <p:ext uri="{BB962C8B-B14F-4D97-AF65-F5344CB8AC3E}">
        <p14:creationId xmlns:p14="http://schemas.microsoft.com/office/powerpoint/2010/main" val="1836018307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 4"/>
          <p:cNvSpPr/>
          <p:nvPr/>
        </p:nvSpPr>
        <p:spPr>
          <a:xfrm>
            <a:off x="136923" y="135731"/>
            <a:ext cx="6721078" cy="4479131"/>
          </a:xfrm>
          <a:custGeom>
            <a:avLst/>
            <a:gdLst>
              <a:gd name="connsiteX0" fmla="*/ 0 w 8961437"/>
              <a:gd name="connsiteY0" fmla="*/ 1020762 h 1198562"/>
              <a:gd name="connsiteX1" fmla="*/ 4114800 w 8961437"/>
              <a:gd name="connsiteY1" fmla="*/ 1587 h 1198562"/>
              <a:gd name="connsiteX2" fmla="*/ 8267700 w 8961437"/>
              <a:gd name="connsiteY2" fmla="*/ 1030287 h 1198562"/>
              <a:gd name="connsiteX3" fmla="*/ 8277225 w 8961437"/>
              <a:gd name="connsiteY3" fmla="*/ 1011237 h 11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1437" h="1198562">
                <a:moveTo>
                  <a:pt x="0" y="1020762"/>
                </a:moveTo>
                <a:cubicBezTo>
                  <a:pt x="1368425" y="510381"/>
                  <a:pt x="2736850" y="0"/>
                  <a:pt x="4114800" y="1587"/>
                </a:cubicBezTo>
                <a:cubicBezTo>
                  <a:pt x="5492750" y="3174"/>
                  <a:pt x="7573963" y="862012"/>
                  <a:pt x="8267700" y="1030287"/>
                </a:cubicBezTo>
                <a:cubicBezTo>
                  <a:pt x="8961437" y="1198562"/>
                  <a:pt x="8266113" y="1003300"/>
                  <a:pt x="8277225" y="1011237"/>
                </a:cubicBezTo>
              </a:path>
            </a:pathLst>
          </a:custGeom>
          <a:ln w="50800">
            <a:solidFill>
              <a:srgbClr val="FF000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rgbClr val="FF0000"/>
              </a:solidFill>
            </a:endParaRPr>
          </a:p>
        </p:txBody>
      </p:sp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5131" y="144257"/>
            <a:ext cx="5338763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Epizod maniakalny</a:t>
            </a:r>
          </a:p>
        </p:txBody>
      </p:sp>
      <p:sp>
        <p:nvSpPr>
          <p:cNvPr id="76803" name="Rectangle 1027"/>
          <p:cNvSpPr>
            <a:spLocks noGrp="1" noChangeArrowheads="1"/>
          </p:cNvSpPr>
          <p:nvPr>
            <p:ph idx="1"/>
          </p:nvPr>
        </p:nvSpPr>
        <p:spPr>
          <a:xfrm>
            <a:off x="450772" y="1535906"/>
            <a:ext cx="5354240" cy="33056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/>
              <a:t>Wzmożenie nastroju oraz napędu psychoruchowego, wielomówność, skracanie dystansu, zmniejszona potrzeba snu, zawyżona samoocena, sądy wielkościowe, optymistyczna, bezkrytyczna ocena rzeczywistości, drażliwość, złość, agresja („gniewna mania”). </a:t>
            </a:r>
          </a:p>
          <a:p>
            <a:pPr>
              <a:lnSpc>
                <a:spcPct val="90000"/>
              </a:lnSpc>
            </a:pPr>
            <a:r>
              <a:rPr lang="pl-PL" dirty="0"/>
              <a:t>Często ryzykowne zachowania (kredyty, nie planowane zakupy, przypadkowe kontakty seksualne, SPA).</a:t>
            </a:r>
          </a:p>
          <a:p>
            <a:pPr>
              <a:lnSpc>
                <a:spcPct val="90000"/>
              </a:lnSpc>
            </a:pPr>
            <a:r>
              <a:rPr lang="pl-PL" dirty="0"/>
              <a:t>Często ekscentryczny strój, wyzywający makijaż.</a:t>
            </a:r>
          </a:p>
          <a:p>
            <a:pPr>
              <a:lnSpc>
                <a:spcPct val="90000"/>
              </a:lnSpc>
            </a:pPr>
            <a:r>
              <a:rPr lang="pl-PL" dirty="0"/>
              <a:t>Mogą wystąpić objawy psychotyczne (omamy i urojenia </a:t>
            </a:r>
            <a:r>
              <a:rPr lang="pl-PL" dirty="0" err="1"/>
              <a:t>syntymiczne</a:t>
            </a:r>
            <a:r>
              <a:rPr lang="pl-PL" dirty="0"/>
              <a:t> lub </a:t>
            </a:r>
            <a:r>
              <a:rPr lang="pl-PL" dirty="0" err="1"/>
              <a:t>niesyntymiczne</a:t>
            </a:r>
            <a:r>
              <a:rPr lang="pl-PL" dirty="0"/>
              <a:t>).</a:t>
            </a:r>
          </a:p>
          <a:p>
            <a:pPr>
              <a:lnSpc>
                <a:spcPct val="90000"/>
              </a:lnSpc>
            </a:pPr>
            <a:r>
              <a:rPr lang="pl-PL" u="sng" dirty="0"/>
              <a:t>Kryterium czasowe</a:t>
            </a:r>
            <a:r>
              <a:rPr lang="pl-PL" dirty="0"/>
              <a:t>: </a:t>
            </a:r>
            <a:r>
              <a:rPr lang="pl-PL" dirty="0">
                <a:solidFill>
                  <a:srgbClr val="FF3300"/>
                </a:solidFill>
              </a:rPr>
              <a:t>co najmniej 1 tydzień</a:t>
            </a:r>
            <a:r>
              <a:rPr lang="pl-PL" dirty="0"/>
              <a:t>.</a:t>
            </a:r>
          </a:p>
          <a:p>
            <a:pPr>
              <a:lnSpc>
                <a:spcPct val="90000"/>
              </a:lnSpc>
            </a:pPr>
            <a:endParaRPr lang="pl-PL" dirty="0"/>
          </a:p>
          <a:p>
            <a:pPr>
              <a:lnSpc>
                <a:spcPct val="90000"/>
              </a:lnSpc>
              <a:buFontTx/>
              <a:buNone/>
            </a:pPr>
            <a:endParaRPr lang="pl-PL" dirty="0"/>
          </a:p>
        </p:txBody>
      </p:sp>
      <p:pic>
        <p:nvPicPr>
          <p:cNvPr id="15362" name="Picture 2" descr="http://photos.demandstudios.com/227/19/fotolia_2738399_X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4314" y="0"/>
            <a:ext cx="2097788" cy="140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99491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00279" y="205979"/>
            <a:ext cx="5317331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Epizod hipomaniakalny</a:t>
            </a: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idx="1"/>
          </p:nvPr>
        </p:nvSpPr>
        <p:spPr>
          <a:xfrm>
            <a:off x="715186" y="1530811"/>
            <a:ext cx="5316140" cy="3043238"/>
          </a:xfrm>
        </p:spPr>
        <p:txBody>
          <a:bodyPr>
            <a:normAutofit/>
          </a:bodyPr>
          <a:lstStyle/>
          <a:p>
            <a:r>
              <a:rPr lang="pl-PL" dirty="0"/>
              <a:t>Mania o mniejszym nasileniu, nie towarzyszą jej urojenia i omamy. </a:t>
            </a:r>
          </a:p>
          <a:p>
            <a:r>
              <a:rPr lang="pl-PL" u="sng" dirty="0"/>
              <a:t>Objawy:</a:t>
            </a:r>
            <a:r>
              <a:rPr lang="pl-PL" dirty="0"/>
              <a:t> łagodne wzmożenie nastroju, zwiększona energia i aktywność, dobre samopoczucie, zwiększona liczba kontaktów z otoczeniem, gadatliwość, spoufalanie się, wzmożenie popędu seksualnego, zmniejszona potrzeba snu.</a:t>
            </a:r>
          </a:p>
          <a:p>
            <a:r>
              <a:rPr lang="pl-PL" u="sng" dirty="0"/>
              <a:t>Kryterium czasowe</a:t>
            </a:r>
            <a:r>
              <a:rPr lang="pl-PL" dirty="0"/>
              <a:t>: </a:t>
            </a:r>
            <a:r>
              <a:rPr lang="pl-PL" dirty="0">
                <a:solidFill>
                  <a:srgbClr val="FF3300"/>
                </a:solidFill>
              </a:rPr>
              <a:t>kilka dni</a:t>
            </a:r>
            <a:r>
              <a:rPr lang="pl-PL" dirty="0"/>
              <a:t> </a:t>
            </a:r>
          </a:p>
        </p:txBody>
      </p:sp>
      <p:pic>
        <p:nvPicPr>
          <p:cNvPr id="4" name="Picture 2" descr="http://photos.demandstudios.com/227/19/fotolia_2738399_X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475" y="707231"/>
            <a:ext cx="1155924" cy="771525"/>
          </a:xfrm>
          <a:prstGeom prst="rect">
            <a:avLst/>
          </a:prstGeom>
          <a:noFill/>
        </p:spPr>
      </p:pic>
      <p:sp>
        <p:nvSpPr>
          <p:cNvPr id="6" name="Dowolny kształt 5"/>
          <p:cNvSpPr/>
          <p:nvPr/>
        </p:nvSpPr>
        <p:spPr>
          <a:xfrm>
            <a:off x="68461" y="3540654"/>
            <a:ext cx="6721078" cy="904875"/>
          </a:xfrm>
          <a:custGeom>
            <a:avLst/>
            <a:gdLst>
              <a:gd name="connsiteX0" fmla="*/ 0 w 8961437"/>
              <a:gd name="connsiteY0" fmla="*/ 1020762 h 1198562"/>
              <a:gd name="connsiteX1" fmla="*/ 4114800 w 8961437"/>
              <a:gd name="connsiteY1" fmla="*/ 1587 h 1198562"/>
              <a:gd name="connsiteX2" fmla="*/ 8267700 w 8961437"/>
              <a:gd name="connsiteY2" fmla="*/ 1030287 h 1198562"/>
              <a:gd name="connsiteX3" fmla="*/ 8277225 w 8961437"/>
              <a:gd name="connsiteY3" fmla="*/ 1011237 h 11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1437" h="1198562">
                <a:moveTo>
                  <a:pt x="0" y="1020762"/>
                </a:moveTo>
                <a:cubicBezTo>
                  <a:pt x="1368425" y="510381"/>
                  <a:pt x="2736850" y="0"/>
                  <a:pt x="4114800" y="1587"/>
                </a:cubicBezTo>
                <a:cubicBezTo>
                  <a:pt x="5492750" y="3174"/>
                  <a:pt x="7573963" y="862012"/>
                  <a:pt x="8267700" y="1030287"/>
                </a:cubicBezTo>
                <a:cubicBezTo>
                  <a:pt x="8961437" y="1198562"/>
                  <a:pt x="8266113" y="1003300"/>
                  <a:pt x="8277225" y="1011237"/>
                </a:cubicBezTo>
              </a:path>
            </a:pathLst>
          </a:custGeom>
          <a:ln w="508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06043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198" y="234554"/>
            <a:ext cx="5354240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Stan mieszany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746522" y="1306116"/>
            <a:ext cx="5347097" cy="3195638"/>
          </a:xfrm>
        </p:spPr>
        <p:txBody>
          <a:bodyPr>
            <a:normAutofit/>
          </a:bodyPr>
          <a:lstStyle/>
          <a:p>
            <a:r>
              <a:rPr lang="pl-PL" dirty="0"/>
              <a:t>Jednoczesne występowanie objawów manii i depresji.</a:t>
            </a:r>
          </a:p>
          <a:p>
            <a:r>
              <a:rPr lang="pl-PL" dirty="0"/>
              <a:t>Występuje częściej u kobiet.</a:t>
            </a:r>
          </a:p>
          <a:p>
            <a:r>
              <a:rPr lang="pl-PL" dirty="0"/>
              <a:t>Często zespoły maniakalne z nastrojem depresyjnym lub dużą zmiennością nastroju oraz labilnością emocjonalną.</a:t>
            </a:r>
          </a:p>
          <a:p>
            <a:r>
              <a:rPr lang="pl-PL" dirty="0"/>
              <a:t>Gorsze rokowanie, częstsze hospitalizacje, słabsza odpowiedź na leki.</a:t>
            </a:r>
          </a:p>
          <a:p>
            <a:r>
              <a:rPr lang="pl-PL" dirty="0">
                <a:solidFill>
                  <a:srgbClr val="FF3300"/>
                </a:solidFill>
              </a:rPr>
              <a:t>Duże ryzyko samobójstwa !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5622131" y="238125"/>
            <a:ext cx="528638" cy="540544"/>
          </a:xfrm>
          <a:custGeom>
            <a:avLst/>
            <a:gdLst>
              <a:gd name="connsiteX0" fmla="*/ 0 w 704850"/>
              <a:gd name="connsiteY0" fmla="*/ 720725 h 720725"/>
              <a:gd name="connsiteX1" fmla="*/ 390525 w 704850"/>
              <a:gd name="connsiteY1" fmla="*/ 6350 h 720725"/>
              <a:gd name="connsiteX2" fmla="*/ 704850 w 704850"/>
              <a:gd name="connsiteY2" fmla="*/ 682625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50" h="720725">
                <a:moveTo>
                  <a:pt x="0" y="720725"/>
                </a:moveTo>
                <a:cubicBezTo>
                  <a:pt x="136525" y="366712"/>
                  <a:pt x="273050" y="12700"/>
                  <a:pt x="390525" y="6350"/>
                </a:cubicBezTo>
                <a:cubicBezTo>
                  <a:pt x="508000" y="0"/>
                  <a:pt x="704850" y="682625"/>
                  <a:pt x="704850" y="6826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rgbClr val="FF0000"/>
              </a:solidFill>
            </a:endParaRPr>
          </a:p>
        </p:txBody>
      </p:sp>
      <p:sp>
        <p:nvSpPr>
          <p:cNvPr id="5" name="Dowolny kształt 4"/>
          <p:cNvSpPr/>
          <p:nvPr/>
        </p:nvSpPr>
        <p:spPr>
          <a:xfrm flipV="1">
            <a:off x="5629275" y="795338"/>
            <a:ext cx="528638" cy="540544"/>
          </a:xfrm>
          <a:custGeom>
            <a:avLst/>
            <a:gdLst>
              <a:gd name="connsiteX0" fmla="*/ 0 w 704850"/>
              <a:gd name="connsiteY0" fmla="*/ 720725 h 720725"/>
              <a:gd name="connsiteX1" fmla="*/ 390525 w 704850"/>
              <a:gd name="connsiteY1" fmla="*/ 6350 h 720725"/>
              <a:gd name="connsiteX2" fmla="*/ 704850 w 704850"/>
              <a:gd name="connsiteY2" fmla="*/ 682625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50" h="720725">
                <a:moveTo>
                  <a:pt x="0" y="720725"/>
                </a:moveTo>
                <a:cubicBezTo>
                  <a:pt x="136525" y="366712"/>
                  <a:pt x="273050" y="12700"/>
                  <a:pt x="390525" y="6350"/>
                </a:cubicBezTo>
                <a:cubicBezTo>
                  <a:pt x="508000" y="0"/>
                  <a:pt x="704850" y="682625"/>
                  <a:pt x="704850" y="682625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rgbClr val="FF0000"/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5214938" y="778669"/>
            <a:ext cx="12787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93373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CHAD – kryteria diagnostyczne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0150"/>
            <a:ext cx="5600700" cy="1543050"/>
          </a:xfrm>
        </p:spPr>
        <p:txBody>
          <a:bodyPr/>
          <a:lstStyle/>
          <a:p>
            <a:r>
              <a:rPr lang="pl-PL" dirty="0"/>
              <a:t>Wystąpienie co najmniej </a:t>
            </a:r>
            <a:r>
              <a:rPr lang="pl-PL" b="1" dirty="0">
                <a:solidFill>
                  <a:srgbClr val="00B050"/>
                </a:solidFill>
              </a:rPr>
              <a:t>2 epizodów</a:t>
            </a:r>
            <a:r>
              <a:rPr lang="pl-PL" dirty="0"/>
              <a:t>: </a:t>
            </a:r>
            <a:r>
              <a:rPr lang="pl-PL" dirty="0">
                <a:solidFill>
                  <a:srgbClr val="FF0000"/>
                </a:solidFill>
              </a:rPr>
              <a:t>podwyższonego nastroju i aktywności </a:t>
            </a:r>
            <a:r>
              <a:rPr lang="pl-PL" dirty="0"/>
              <a:t>(mania i hipomania, stan mieszany) </a:t>
            </a:r>
            <a:r>
              <a:rPr lang="pl-PL" b="1" dirty="0">
                <a:solidFill>
                  <a:srgbClr val="00B050"/>
                </a:solidFill>
              </a:rPr>
              <a:t>lub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>
                <a:solidFill>
                  <a:srgbClr val="0033CC"/>
                </a:solidFill>
              </a:rPr>
              <a:t>obniżenia nastroju i aktywności </a:t>
            </a:r>
            <a:r>
              <a:rPr lang="pl-PL" dirty="0"/>
              <a:t>(depresja), z których przynajmniej jeden jest manią lub hipomanią.</a:t>
            </a:r>
          </a:p>
          <a:p>
            <a:endParaRPr lang="pl-PL" dirty="0"/>
          </a:p>
        </p:txBody>
      </p:sp>
      <p:cxnSp>
        <p:nvCxnSpPr>
          <p:cNvPr id="5" name="Łącznik prosty 4"/>
          <p:cNvCxnSpPr/>
          <p:nvPr/>
        </p:nvCxnSpPr>
        <p:spPr>
          <a:xfrm>
            <a:off x="990600" y="3147814"/>
            <a:ext cx="2005421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olny kształt 7"/>
          <p:cNvSpPr/>
          <p:nvPr/>
        </p:nvSpPr>
        <p:spPr>
          <a:xfrm>
            <a:off x="1048158" y="3165912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Dowolny kształt 8"/>
          <p:cNvSpPr/>
          <p:nvPr/>
        </p:nvSpPr>
        <p:spPr>
          <a:xfrm>
            <a:off x="1748042" y="3182581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Dowolny kształt 9"/>
          <p:cNvSpPr/>
          <p:nvPr/>
        </p:nvSpPr>
        <p:spPr>
          <a:xfrm rot="10800000">
            <a:off x="2348321" y="2651086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cxnSp>
        <p:nvCxnSpPr>
          <p:cNvPr id="13" name="Łącznik prosty 12"/>
          <p:cNvCxnSpPr/>
          <p:nvPr/>
        </p:nvCxnSpPr>
        <p:spPr>
          <a:xfrm>
            <a:off x="3429000" y="3147814"/>
            <a:ext cx="2005421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olny kształt 14"/>
          <p:cNvSpPr/>
          <p:nvPr/>
        </p:nvSpPr>
        <p:spPr>
          <a:xfrm>
            <a:off x="4110444" y="3163529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6" name="Dowolny kształt 15"/>
          <p:cNvSpPr/>
          <p:nvPr/>
        </p:nvSpPr>
        <p:spPr>
          <a:xfrm rot="10800000">
            <a:off x="3486558" y="2667755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7" name="Dowolny kształt 16"/>
          <p:cNvSpPr/>
          <p:nvPr/>
        </p:nvSpPr>
        <p:spPr>
          <a:xfrm rot="10800000">
            <a:off x="4743858" y="2912682"/>
            <a:ext cx="490538" cy="217034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cxnSp>
        <p:nvCxnSpPr>
          <p:cNvPr id="18" name="Łącznik prosty 17"/>
          <p:cNvCxnSpPr/>
          <p:nvPr/>
        </p:nvCxnSpPr>
        <p:spPr>
          <a:xfrm>
            <a:off x="2247900" y="4171752"/>
            <a:ext cx="2005421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olny kształt 19"/>
          <p:cNvSpPr/>
          <p:nvPr/>
        </p:nvSpPr>
        <p:spPr>
          <a:xfrm rot="10800000">
            <a:off x="2305458" y="3691692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1" name="Dowolny kształt 20"/>
          <p:cNvSpPr/>
          <p:nvPr/>
        </p:nvSpPr>
        <p:spPr>
          <a:xfrm rot="10800000">
            <a:off x="3619907" y="3691691"/>
            <a:ext cx="490538" cy="461963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2" name="Dowolny kształt 21"/>
          <p:cNvSpPr/>
          <p:nvPr/>
        </p:nvSpPr>
        <p:spPr>
          <a:xfrm rot="10800000">
            <a:off x="3005342" y="3906957"/>
            <a:ext cx="490538" cy="246697"/>
          </a:xfrm>
          <a:custGeom>
            <a:avLst/>
            <a:gdLst>
              <a:gd name="connsiteX0" fmla="*/ 0 w 654050"/>
              <a:gd name="connsiteY0" fmla="*/ 0 h 615951"/>
              <a:gd name="connsiteX1" fmla="*/ 304800 w 654050"/>
              <a:gd name="connsiteY1" fmla="*/ 615950 h 615951"/>
              <a:gd name="connsiteX2" fmla="*/ 654050 w 654050"/>
              <a:gd name="connsiteY2" fmla="*/ 6350 h 615951"/>
              <a:gd name="connsiteX3" fmla="*/ 654050 w 654050"/>
              <a:gd name="connsiteY3" fmla="*/ 6350 h 6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50" h="615951">
                <a:moveTo>
                  <a:pt x="0" y="0"/>
                </a:moveTo>
                <a:cubicBezTo>
                  <a:pt x="97896" y="307446"/>
                  <a:pt x="195792" y="614892"/>
                  <a:pt x="304800" y="615950"/>
                </a:cubicBezTo>
                <a:cubicBezTo>
                  <a:pt x="413808" y="617008"/>
                  <a:pt x="654050" y="6350"/>
                  <a:pt x="654050" y="6350"/>
                </a:cubicBezTo>
                <a:lnTo>
                  <a:pt x="654050" y="6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248473078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299" y="92123"/>
            <a:ext cx="887801" cy="87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5600700" cy="735717"/>
          </a:xfrm>
        </p:spPr>
        <p:txBody>
          <a:bodyPr>
            <a:normAutofit/>
          </a:bodyPr>
          <a:lstStyle/>
          <a:p>
            <a:r>
              <a:rPr lang="pl-PL" dirty="0"/>
              <a:t>Pani Natalia</a:t>
            </a:r>
            <a:br>
              <a:rPr lang="pl-PL" dirty="0"/>
            </a:br>
            <a:r>
              <a:rPr lang="pl-PL" dirty="0"/>
              <a:t>„Brak jakiejkolwiek energii”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4246" y="962167"/>
            <a:ext cx="6397388" cy="38932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/>
              <a:t>Podczas dyżuru nocnego w klinice psychiatrycznej o godz. 20 zjawiła się w towarzystwie swego męża 43-letnia sprzedawczyni z prośbą o konsultację. Przed trzema miesiącami pacjentka </a:t>
            </a:r>
            <a:r>
              <a:rPr lang="pl-PL" sz="1200" b="1" u="sng" dirty="0"/>
              <a:t>zmieniła miejsce pracy</a:t>
            </a:r>
            <a:r>
              <a:rPr lang="pl-PL" sz="1200" b="1" i="1" dirty="0"/>
              <a:t> </a:t>
            </a:r>
            <a:r>
              <a:rPr lang="pl-PL" sz="1200" dirty="0"/>
              <a:t>i obecnie jest </a:t>
            </a:r>
            <a:r>
              <a:rPr lang="pl-PL" sz="1200" b="1" u="sng" dirty="0"/>
              <a:t>kierowniczką</a:t>
            </a:r>
            <a:r>
              <a:rPr lang="pl-PL" sz="1200" b="1" dirty="0"/>
              <a:t> </a:t>
            </a:r>
            <a:r>
              <a:rPr lang="pl-PL" sz="1200" dirty="0"/>
              <a:t>nowej filii zakładów rzeźniczych. Pacjentka </a:t>
            </a:r>
            <a:r>
              <a:rPr lang="pl-PL" sz="1200" b="1" u="sng" dirty="0"/>
              <a:t>mówiła z kamienną twarzą bez wyrazu</a:t>
            </a:r>
            <a:r>
              <a:rPr lang="pl-PL" sz="1200" dirty="0"/>
              <a:t>; </a:t>
            </a:r>
            <a:r>
              <a:rPr lang="pl-PL" sz="1200" b="1" u="sng" dirty="0"/>
              <a:t>wypowiedzi i jej gestykulacja sprawiały wrażenie spowolnionych</a:t>
            </a:r>
            <a:r>
              <a:rPr lang="pl-PL" sz="1200" dirty="0"/>
              <a:t>. Kobieta skarżyła się, że </a:t>
            </a:r>
            <a:r>
              <a:rPr lang="pl-PL" sz="1200" b="1" u="sng" dirty="0"/>
              <a:t>nie potrafi się już niczym cieszyć i utraciła wszelkie zainteresowania</a:t>
            </a:r>
            <a:r>
              <a:rPr lang="pl-PL" sz="1200" dirty="0"/>
              <a:t>. </a:t>
            </a:r>
            <a:r>
              <a:rPr lang="pl-PL" sz="1200" b="1" u="sng" dirty="0"/>
              <a:t>Nie potrafi już nic odczuwać w stosunku do swojego męża i dzieci</a:t>
            </a:r>
            <a:r>
              <a:rPr lang="pl-PL" sz="1200" dirty="0"/>
              <a:t>. </a:t>
            </a:r>
            <a:r>
              <a:rPr lang="pl-PL" sz="1200" b="1" u="sng" dirty="0"/>
              <a:t>Utraciła poczucie własnej wartości</a:t>
            </a:r>
            <a:r>
              <a:rPr lang="pl-PL" sz="1200" dirty="0"/>
              <a:t>, </a:t>
            </a:r>
            <a:r>
              <a:rPr lang="pl-PL" sz="1200" b="1" u="sng" dirty="0"/>
              <a:t>nie potrafi się</a:t>
            </a:r>
            <a:r>
              <a:rPr lang="pl-PL" sz="1200" dirty="0"/>
              <a:t> na niczym </a:t>
            </a:r>
            <a:r>
              <a:rPr lang="pl-PL" sz="1200" b="1" u="sng" dirty="0"/>
              <a:t>skoncentrować</a:t>
            </a:r>
            <a:r>
              <a:rPr lang="pl-PL" sz="1200" dirty="0"/>
              <a:t>, </a:t>
            </a:r>
            <a:r>
              <a:rPr lang="pl-PL" sz="1200" b="1" u="sng" dirty="0"/>
              <a:t>pogorszyła się jej pamięć</a:t>
            </a:r>
            <a:r>
              <a:rPr lang="pl-PL" sz="1200" dirty="0"/>
              <a:t>, co doprowadziło do poważnych </a:t>
            </a:r>
            <a:r>
              <a:rPr lang="pl-PL" sz="1200" b="1" u="sng" dirty="0"/>
              <a:t>trudności w miejscu pracy</a:t>
            </a:r>
            <a:r>
              <a:rPr lang="pl-PL" sz="1200" dirty="0"/>
              <a:t>. </a:t>
            </a:r>
            <a:r>
              <a:rPr lang="pl-PL" sz="1200" b="1" u="sng" dirty="0"/>
              <a:t>Utraciła ponadto wszelką energię</a:t>
            </a:r>
            <a:r>
              <a:rPr lang="pl-PL" sz="1200" dirty="0"/>
              <a:t> i od dziesięciu dni przestała chodzić do pracy.</a:t>
            </a:r>
          </a:p>
          <a:p>
            <a:pPr marL="0" indent="0" algn="just">
              <a:buNone/>
            </a:pPr>
            <a:r>
              <a:rPr lang="pl-PL" sz="1200" dirty="0"/>
              <a:t>W domu stopniowo </a:t>
            </a:r>
            <a:r>
              <a:rPr lang="pl-PL" sz="1200" b="1" u="sng" dirty="0"/>
              <a:t>wycofała się ze wszelkich aktywności</a:t>
            </a:r>
            <a:r>
              <a:rPr lang="pl-PL" sz="1200" dirty="0"/>
              <a:t>; obecnie nie jest w stanie zająć się jakimikolwiek pracami w gospodarstwie domowym. </a:t>
            </a:r>
            <a:r>
              <a:rPr lang="pl-PL" sz="1200" b="1" u="sng" dirty="0"/>
              <a:t>Wyrzuca sobie</a:t>
            </a:r>
            <a:r>
              <a:rPr lang="pl-PL" sz="1200" dirty="0"/>
              <a:t>, iż nie jest w stanie zmobilizować się do wykonania najprostszych czynności. W godzinach rannych </a:t>
            </a:r>
            <a:r>
              <a:rPr lang="pl-PL" sz="1200" b="1" u="sng" dirty="0"/>
              <a:t>długo leży w łóżku</a:t>
            </a:r>
            <a:r>
              <a:rPr lang="pl-PL" sz="1200" dirty="0"/>
              <a:t>, nawet wówczas, gdy dzieci już wyszły do szkoły. Ponieważ </a:t>
            </a:r>
            <a:r>
              <a:rPr lang="pl-PL" sz="1200" b="1" u="sng" dirty="0"/>
              <a:t>nie ma apetytu</a:t>
            </a:r>
            <a:r>
              <a:rPr lang="pl-PL" sz="1200" dirty="0"/>
              <a:t>, </a:t>
            </a:r>
            <a:r>
              <a:rPr lang="pl-PL" sz="1200" b="1" u="sng" dirty="0"/>
              <a:t>straciła cztery kilogramy</a:t>
            </a:r>
            <a:r>
              <a:rPr lang="pl-PL" sz="1200" dirty="0"/>
              <a:t>. Ponadto w ostatnich tygodniach </a:t>
            </a:r>
            <a:r>
              <a:rPr lang="pl-PL" sz="1200" b="1" u="sng" dirty="0"/>
              <a:t>zamartwia się</a:t>
            </a:r>
            <a:r>
              <a:rPr lang="pl-PL" sz="1200" b="1" dirty="0"/>
              <a:t> </a:t>
            </a:r>
            <a:r>
              <a:rPr lang="pl-PL" sz="1200" dirty="0"/>
              <a:t>jakimiś sprawami, które wcześniej w ogóle nie były ważne, a </a:t>
            </a:r>
            <a:r>
              <a:rPr lang="pl-PL" sz="1200" b="1" u="sng" dirty="0"/>
              <a:t>potrafi teraz o nich rozmyślać całymi dniami</a:t>
            </a:r>
            <a:r>
              <a:rPr lang="pl-PL" sz="1200" dirty="0"/>
              <a:t>.</a:t>
            </a:r>
          </a:p>
          <a:p>
            <a:pPr marL="0" indent="0" algn="just">
              <a:buNone/>
            </a:pPr>
            <a:r>
              <a:rPr lang="pl-PL" sz="1200" dirty="0"/>
              <a:t>Mąż pacjentki opisał ją, jako kobietę </a:t>
            </a:r>
            <a:r>
              <a:rPr lang="pl-PL" sz="1200" b="1" u="sng" dirty="0"/>
              <a:t>z dziarską i pełną temperamentu osobowością</a:t>
            </a:r>
            <a:r>
              <a:rPr lang="pl-PL" sz="1200" dirty="0"/>
              <a:t>. Wszystko dobrze funkcjonowało do chwili podjęcia się przez pacjentkę kierowania filią rzeźni! W nowym miejscu pracy od samego początku czuła się przeciążona. To właśnie mąż pacjentki, bardzo martwiąc się o nią, przekonał ją do wizyty w poradni psychiatrycznej.</a:t>
            </a:r>
          </a:p>
        </p:txBody>
      </p:sp>
    </p:spTree>
    <p:extLst>
      <p:ext uri="{BB962C8B-B14F-4D97-AF65-F5344CB8AC3E}">
        <p14:creationId xmlns:p14="http://schemas.microsoft.com/office/powerpoint/2010/main" val="1908905385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5600700" cy="608409"/>
          </a:xfrm>
        </p:spPr>
        <p:txBody>
          <a:bodyPr/>
          <a:lstStyle/>
          <a:p>
            <a:r>
              <a:rPr lang="pl-PL" dirty="0"/>
              <a:t>CHAD typ I (depresja + mania)</a:t>
            </a:r>
          </a:p>
        </p:txBody>
      </p:sp>
      <p:pic>
        <p:nvPicPr>
          <p:cNvPr id="67586" name="Picture 2" descr="http://www.clevelandclinicmeded.com/medicalpubs/diseasemanagement/psychiatry-psychology/bipolar-disorder/images/bipolar-disorder-fig4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2" y="937033"/>
            <a:ext cx="4625975" cy="417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45846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42900" y="205979"/>
            <a:ext cx="5600700" cy="636984"/>
          </a:xfrm>
        </p:spPr>
        <p:txBody>
          <a:bodyPr/>
          <a:lstStyle/>
          <a:p>
            <a:r>
              <a:rPr lang="pl-PL" dirty="0"/>
              <a:t>CHAD typ II (depresja + hipomania)</a:t>
            </a:r>
          </a:p>
        </p:txBody>
      </p:sp>
      <p:pic>
        <p:nvPicPr>
          <p:cNvPr id="66564" name="Picture 4" descr="http://www.clevelandclinicmeded.com/medicalpubs/diseasemanagement/psychiatry-psychology/bipolar-disorder/images/bipolar-disorder-fig5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303" y="1008703"/>
            <a:ext cx="4547394" cy="410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00162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0804" y="213122"/>
            <a:ext cx="5339953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CHAD z częstą zmianą faz</a:t>
            </a:r>
            <a:br>
              <a:rPr lang="pl-PL" dirty="0"/>
            </a:br>
            <a:r>
              <a:rPr lang="pl-PL" dirty="0"/>
              <a:t>(</a:t>
            </a:r>
            <a:r>
              <a:rPr lang="pl-PL" dirty="0" err="1"/>
              <a:t>Rapid</a:t>
            </a:r>
            <a:r>
              <a:rPr lang="pl-PL" dirty="0"/>
              <a:t> </a:t>
            </a:r>
            <a:r>
              <a:rPr lang="pl-PL" dirty="0" err="1"/>
              <a:t>cycling</a:t>
            </a:r>
            <a:r>
              <a:rPr lang="pl-PL" dirty="0"/>
              <a:t>)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735806" y="1408510"/>
            <a:ext cx="5414963" cy="3150394"/>
          </a:xfrm>
        </p:spPr>
        <p:txBody>
          <a:bodyPr>
            <a:normAutofit/>
          </a:bodyPr>
          <a:lstStyle/>
          <a:p>
            <a:r>
              <a:rPr lang="pl-PL" dirty="0"/>
              <a:t>Co najmniej </a:t>
            </a:r>
            <a:r>
              <a:rPr lang="pl-PL" b="1" dirty="0">
                <a:solidFill>
                  <a:srgbClr val="FF0000"/>
                </a:solidFill>
              </a:rPr>
              <a:t>4 epizody </a:t>
            </a:r>
            <a:r>
              <a:rPr lang="pl-PL" dirty="0"/>
              <a:t>manii, hipomanii, stanu mieszanego lub depresji </a:t>
            </a:r>
            <a:r>
              <a:rPr lang="pl-PL" b="1" dirty="0">
                <a:solidFill>
                  <a:srgbClr val="FF0000"/>
                </a:solidFill>
              </a:rPr>
              <a:t>w ciągu ostatniego roku</a:t>
            </a:r>
            <a:r>
              <a:rPr lang="pl-PL" dirty="0"/>
              <a:t>.</a:t>
            </a:r>
          </a:p>
          <a:p>
            <a:r>
              <a:rPr lang="pl-PL" dirty="0"/>
              <a:t>Pomiędzy poszczególnymi epizodami występują remisje lub przebieg jest naprzemienny bez okresów eutymii.</a:t>
            </a:r>
          </a:p>
          <a:p>
            <a:r>
              <a:rPr lang="pl-PL" dirty="0"/>
              <a:t>Koreluje z płcią żeńską i CHAD typu II.</a:t>
            </a:r>
          </a:p>
          <a:p>
            <a:r>
              <a:rPr lang="pl-PL" dirty="0"/>
              <a:t>Słaba odpowiedź na leczenie solami litu (zwłaszcza składowej depresyjnej).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128" y="58682"/>
            <a:ext cx="1349828" cy="1349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51942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26" y="227410"/>
            <a:ext cx="5317331" cy="544115"/>
          </a:xfrm>
        </p:spPr>
        <p:txBody>
          <a:bodyPr vert="horz" anchor="b">
            <a:normAutofit/>
          </a:bodyPr>
          <a:lstStyle/>
          <a:p>
            <a:r>
              <a:rPr lang="pl-PL" dirty="0"/>
              <a:t>Depresja sezonowa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664369" y="820341"/>
            <a:ext cx="5307806" cy="3752850"/>
          </a:xfrm>
        </p:spPr>
        <p:txBody>
          <a:bodyPr>
            <a:normAutofit/>
          </a:bodyPr>
          <a:lstStyle/>
          <a:p>
            <a:r>
              <a:rPr lang="pl-PL" dirty="0"/>
              <a:t>Epizody depresji (kilka tygodni/miesięcy) na przełomie jesieni i zimy lub zimy i wiosny.</a:t>
            </a:r>
          </a:p>
          <a:p>
            <a:r>
              <a:rPr lang="pl-PL" dirty="0"/>
              <a:t>Czasem wiosną epizody hipomanii.</a:t>
            </a:r>
          </a:p>
          <a:p>
            <a:r>
              <a:rPr lang="pl-PL" dirty="0"/>
              <a:t>Rozpowszechnienie: do 10%, 60-90% chorych to kobiety.</a:t>
            </a:r>
          </a:p>
          <a:p>
            <a:r>
              <a:rPr lang="pl-PL" dirty="0"/>
              <a:t>Patogeneza: zaburzeni rytmów biologicznych związane z okresowym niedoborem światła i zaburzeniami wydzielania melatoniny, zaburzenia </a:t>
            </a:r>
            <a:r>
              <a:rPr lang="pl-PL" dirty="0" err="1"/>
              <a:t>neuroprzekaźnictwa</a:t>
            </a:r>
            <a:r>
              <a:rPr lang="pl-PL" dirty="0"/>
              <a:t>?</a:t>
            </a:r>
          </a:p>
          <a:p>
            <a:r>
              <a:rPr lang="pl-PL" u="sng" dirty="0"/>
              <a:t>Objawy:</a:t>
            </a:r>
            <a:r>
              <a:rPr lang="pl-PL" dirty="0"/>
              <a:t> </a:t>
            </a:r>
            <a:r>
              <a:rPr lang="pl-PL" dirty="0" err="1"/>
              <a:t>hipersomnia</a:t>
            </a:r>
            <a:r>
              <a:rPr lang="pl-PL" dirty="0"/>
              <a:t>, </a:t>
            </a:r>
            <a:r>
              <a:rPr lang="pl-PL" dirty="0" err="1">
                <a:ea typeface="Arial Unicode MS" pitchFamily="34" charset="-128"/>
                <a:cs typeface="Arial Unicode MS" pitchFamily="34" charset="-128"/>
              </a:rPr>
              <a:t>↓aktywności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, ociężałość, „głód węglowodanów”.</a:t>
            </a:r>
          </a:p>
          <a:p>
            <a:r>
              <a:rPr lang="pl-PL" u="sng" dirty="0">
                <a:ea typeface="Arial Unicode MS" pitchFamily="34" charset="-128"/>
                <a:cs typeface="Arial Unicode MS" pitchFamily="34" charset="-128"/>
              </a:rPr>
              <a:t>Leczenie:</a:t>
            </a:r>
            <a:r>
              <a:rPr lang="pl-PL" dirty="0">
                <a:ea typeface="Arial Unicode MS" pitchFamily="34" charset="-128"/>
                <a:cs typeface="Arial Unicode MS" pitchFamily="34" charset="-128"/>
              </a:rPr>
              <a:t> fototerapia, leki przeciwdepresyjne.</a:t>
            </a:r>
          </a:p>
          <a:p>
            <a:endParaRPr lang="pl-PL" dirty="0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923075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339502"/>
            <a:ext cx="5600700" cy="658415"/>
          </a:xfrm>
        </p:spPr>
        <p:txBody>
          <a:bodyPr/>
          <a:lstStyle/>
          <a:p>
            <a:r>
              <a:rPr lang="pl-PL" dirty="0"/>
              <a:t>Diagnostyka różnicowa CHAD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957262"/>
            <a:ext cx="5600700" cy="389820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Schizofrenia</a:t>
            </a:r>
          </a:p>
          <a:p>
            <a:r>
              <a:rPr lang="pl-PL" dirty="0"/>
              <a:t>Zaburzenie </a:t>
            </a:r>
            <a:r>
              <a:rPr lang="pl-PL" dirty="0" err="1"/>
              <a:t>schizoafektywne</a:t>
            </a:r>
            <a:endParaRPr lang="pl-PL" dirty="0"/>
          </a:p>
          <a:p>
            <a:r>
              <a:rPr lang="pl-PL" dirty="0"/>
              <a:t>Depresja nawracająca</a:t>
            </a:r>
          </a:p>
          <a:p>
            <a:r>
              <a:rPr lang="pl-PL" dirty="0"/>
              <a:t>Zaburzenia lękowe</a:t>
            </a:r>
          </a:p>
          <a:p>
            <a:r>
              <a:rPr lang="pl-PL" dirty="0"/>
              <a:t>Majaczenie</a:t>
            </a:r>
          </a:p>
          <a:p>
            <a:r>
              <a:rPr lang="pl-PL" dirty="0"/>
              <a:t>Zespół stresu pourazowego</a:t>
            </a:r>
          </a:p>
          <a:p>
            <a:r>
              <a:rPr lang="pl-PL" dirty="0"/>
              <a:t>ADHD</a:t>
            </a:r>
          </a:p>
          <a:p>
            <a:r>
              <a:rPr lang="pl-PL" dirty="0"/>
              <a:t>Zaburzenia odżywiania gł. bulimia</a:t>
            </a:r>
          </a:p>
          <a:p>
            <a:r>
              <a:rPr lang="pl-PL" dirty="0"/>
              <a:t>Osobowość chwiejna emocjonalnie</a:t>
            </a:r>
          </a:p>
          <a:p>
            <a:r>
              <a:rPr lang="pl-PL" dirty="0"/>
              <a:t>Zaburzenia nastroju związane z używaniem substancji psychoaktywnych (stymulanty, zespół odstawienia alkoholu, BDZ)</a:t>
            </a:r>
          </a:p>
          <a:p>
            <a:r>
              <a:rPr lang="pl-PL" dirty="0"/>
              <a:t>Zaburzenia nastroju w przebiegu chorób somatycznych</a:t>
            </a:r>
          </a:p>
          <a:p>
            <a:pPr lvl="1"/>
            <a:r>
              <a:rPr lang="pl-PL" dirty="0"/>
              <a:t>Zespół Cushinga, uraz głowy, kiła, HIV/AIDS, SLE, SM, nadczynność i niedoczynność tarczycy, guzy mózgu, choroby naczyniowe mózgu, leki (</a:t>
            </a:r>
            <a:r>
              <a:rPr lang="pl-PL" dirty="0" err="1"/>
              <a:t>glikokortykosteraoidy</a:t>
            </a:r>
            <a:r>
              <a:rPr lang="pl-PL" dirty="0"/>
              <a:t>, </a:t>
            </a:r>
            <a:r>
              <a:rPr lang="pl-PL" dirty="0" err="1"/>
              <a:t>L-DOPA</a:t>
            </a:r>
            <a:r>
              <a:rPr lang="pl-PL" dirty="0"/>
              <a:t>, leki antycholinergiczne)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579704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007" y="205979"/>
            <a:ext cx="5345906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Przykładowe narzędzia diagnostyczne w diagnostyce CHAD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661987" y="1466850"/>
            <a:ext cx="5338763" cy="3142060"/>
          </a:xfrm>
        </p:spPr>
        <p:txBody>
          <a:bodyPr>
            <a:normAutofit/>
          </a:bodyPr>
          <a:lstStyle/>
          <a:p>
            <a:r>
              <a:rPr lang="pl-PL" dirty="0"/>
              <a:t>Skala manii  Younga, Young Mania </a:t>
            </a:r>
            <a:r>
              <a:rPr lang="pl-PL" dirty="0" err="1"/>
              <a:t>Rating</a:t>
            </a:r>
            <a:r>
              <a:rPr lang="pl-PL" dirty="0"/>
              <a:t> </a:t>
            </a:r>
            <a:r>
              <a:rPr lang="pl-PL" dirty="0" err="1"/>
              <a:t>Scale</a:t>
            </a:r>
            <a:r>
              <a:rPr lang="pl-PL" dirty="0"/>
              <a:t> (YMRS) </a:t>
            </a:r>
          </a:p>
          <a:p>
            <a:r>
              <a:rPr lang="pl-PL" dirty="0"/>
              <a:t>Kwestionariusz objawów hipomanii, </a:t>
            </a:r>
            <a:r>
              <a:rPr lang="pl-PL" dirty="0" err="1"/>
              <a:t>Hypomiania</a:t>
            </a:r>
            <a:r>
              <a:rPr lang="pl-PL" dirty="0"/>
              <a:t> </a:t>
            </a:r>
            <a:r>
              <a:rPr lang="pl-PL" dirty="0" err="1"/>
              <a:t>Check</a:t>
            </a:r>
            <a:r>
              <a:rPr lang="pl-PL" dirty="0"/>
              <a:t> List	(HCL-32)</a:t>
            </a:r>
          </a:p>
          <a:p>
            <a:r>
              <a:rPr lang="pl-PL" dirty="0"/>
              <a:t>Kwestionariusz nastroju (</a:t>
            </a:r>
            <a:r>
              <a:rPr lang="pl-PL" dirty="0" err="1"/>
              <a:t>Mood</a:t>
            </a:r>
            <a:r>
              <a:rPr lang="pl-PL" dirty="0"/>
              <a:t> </a:t>
            </a:r>
            <a:r>
              <a:rPr lang="pl-PL" dirty="0" err="1"/>
              <a:t>Disorder</a:t>
            </a:r>
            <a:r>
              <a:rPr lang="pl-PL" dirty="0"/>
              <a:t> </a:t>
            </a:r>
            <a:r>
              <a:rPr lang="pl-PL" dirty="0" err="1"/>
              <a:t>Questionnaire</a:t>
            </a:r>
            <a:r>
              <a:rPr lang="pl-PL" dirty="0"/>
              <a:t> – MDQ)</a:t>
            </a:r>
          </a:p>
          <a:p>
            <a:pPr>
              <a:buFontTx/>
              <a:buNone/>
            </a:pPr>
            <a:endParaRPr lang="pl-PL" dirty="0"/>
          </a:p>
          <a:p>
            <a:pPr>
              <a:buFontTx/>
              <a:buNone/>
            </a:pPr>
            <a:r>
              <a:rPr lang="pl-PL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68584447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Przebieg CHAD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CHAD </a:t>
            </a:r>
            <a:r>
              <a:rPr lang="pl-PL" dirty="0">
                <a:solidFill>
                  <a:srgbClr val="FF0000"/>
                </a:solidFill>
              </a:rPr>
              <a:t>najczęściej zaczyna się w okresie wczesnej dorosłości</a:t>
            </a:r>
            <a:r>
              <a:rPr lang="pl-PL" dirty="0"/>
              <a:t> (20-25 </a:t>
            </a:r>
            <a:r>
              <a:rPr lang="pl-PL" dirty="0" err="1"/>
              <a:t>r.ż</a:t>
            </a:r>
            <a:r>
              <a:rPr lang="pl-PL" dirty="0"/>
              <a:t>.)</a:t>
            </a:r>
          </a:p>
          <a:p>
            <a:r>
              <a:rPr lang="pl-PL" dirty="0"/>
              <a:t>W 50% choroba rozpoczyna się od stanu depresji</a:t>
            </a:r>
          </a:p>
          <a:p>
            <a:r>
              <a:rPr lang="pl-PL" dirty="0"/>
              <a:t>Leczenie LPD depresji może sprzyjać rozwojowi manii/hipomanii</a:t>
            </a:r>
          </a:p>
          <a:p>
            <a:r>
              <a:rPr lang="pl-PL" dirty="0"/>
              <a:t>Drugi szczyt zachorowania u kobiet 45-50 </a:t>
            </a:r>
            <a:r>
              <a:rPr lang="pl-PL" dirty="0" err="1"/>
              <a:t>r.ż</a:t>
            </a:r>
            <a:r>
              <a:rPr lang="pl-PL" dirty="0"/>
              <a:t>. (zmiany hormonalne)</a:t>
            </a:r>
          </a:p>
          <a:p>
            <a:r>
              <a:rPr lang="pl-PL" dirty="0"/>
              <a:t>Zachorowania w późniejszym wieku często związane z organicznymi chorobami </a:t>
            </a:r>
            <a:r>
              <a:rPr lang="pl-PL" dirty="0" err="1"/>
              <a:t>oun</a:t>
            </a:r>
            <a:endParaRPr lang="pl-PL" dirty="0"/>
          </a:p>
          <a:p>
            <a:r>
              <a:rPr lang="pl-PL" dirty="0"/>
              <a:t>Choroba nawracająca, średnio 10 epizodów w życiu</a:t>
            </a:r>
          </a:p>
          <a:p>
            <a:r>
              <a:rPr lang="pl-PL" dirty="0"/>
              <a:t>Epizody depresji trwają średnio 2-5 miesięcy a manii 2 miesiące</a:t>
            </a:r>
          </a:p>
          <a:p>
            <a:endParaRPr lang="pl-PL" dirty="0"/>
          </a:p>
          <a:p>
            <a:pPr lvl="1"/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5711407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Rokowanie w CHAD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Rokowanie na ogół pomyślne pod warunkiem uzyskania współpracy chorego i rodziny w leczeniu</a:t>
            </a:r>
          </a:p>
          <a:p>
            <a:r>
              <a:rPr lang="pl-PL" dirty="0"/>
              <a:t>Funkcjonowanie:</a:t>
            </a:r>
          </a:p>
          <a:p>
            <a:pPr lvl="1"/>
            <a:r>
              <a:rPr lang="pl-PL" dirty="0"/>
              <a:t>1/3 bez pełnej społecznej remisji</a:t>
            </a:r>
          </a:p>
          <a:p>
            <a:pPr lvl="1"/>
            <a:r>
              <a:rPr lang="pl-PL" dirty="0"/>
              <a:t>¼ przewlekłe zaburzenia funkcjonowania społecznego</a:t>
            </a:r>
          </a:p>
          <a:p>
            <a:r>
              <a:rPr lang="pl-PL" dirty="0"/>
              <a:t>Częstym problemem jest brak współpracy chorych w leczeniu: brak krytycyzmu </a:t>
            </a:r>
            <a:r>
              <a:rPr lang="pl-PL" dirty="0">
                <a:sym typeface="Wingdings" pitchFamily="2" charset="2"/>
              </a:rPr>
              <a:t> odstawianie leków</a:t>
            </a:r>
            <a:endParaRPr lang="pl-PL" dirty="0"/>
          </a:p>
          <a:p>
            <a:r>
              <a:rPr lang="pl-PL" dirty="0"/>
              <a:t>Działania samobójcze!</a:t>
            </a:r>
          </a:p>
          <a:p>
            <a:r>
              <a:rPr lang="pl-PL" dirty="0"/>
              <a:t>15-20% pacjentów z CHAD ginie śmiercią samobójczą</a:t>
            </a:r>
          </a:p>
          <a:p>
            <a:r>
              <a:rPr lang="pl-PL" dirty="0"/>
              <a:t>Ryzyko samobójstwa: CHAD II &gt; CHAD 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446242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39367" y="198835"/>
            <a:ext cx="3437706" cy="857250"/>
          </a:xfrm>
        </p:spPr>
        <p:txBody>
          <a:bodyPr vert="horz" anchor="b">
            <a:normAutofit/>
          </a:bodyPr>
          <a:lstStyle/>
          <a:p>
            <a:r>
              <a:rPr lang="pl-PL" dirty="0"/>
              <a:t>Leczenie CHAD – po rozpoznaniu trwa całe życie!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611981" y="1200151"/>
            <a:ext cx="5324475" cy="3394472"/>
          </a:xfrm>
        </p:spPr>
        <p:txBody>
          <a:bodyPr>
            <a:normAutofit/>
          </a:bodyPr>
          <a:lstStyle/>
          <a:p>
            <a:pPr marL="342900" indent="-342900"/>
            <a:r>
              <a:rPr lang="pl-PL" b="1" dirty="0">
                <a:solidFill>
                  <a:srgbClr val="00B050"/>
                </a:solidFill>
              </a:rPr>
              <a:t>Stabilizatory nastroju</a:t>
            </a:r>
          </a:p>
          <a:p>
            <a:pPr marL="617220" lvl="1" indent="-342900">
              <a:buFontTx/>
              <a:buAutoNum type="arabicPeriod"/>
            </a:pPr>
            <a:r>
              <a:rPr lang="pl-PL" dirty="0"/>
              <a:t>Sole litu (</a:t>
            </a:r>
            <a:r>
              <a:rPr lang="pl-PL" dirty="0" err="1"/>
              <a:t>Lithium</a:t>
            </a:r>
            <a:r>
              <a:rPr lang="pl-PL" dirty="0"/>
              <a:t> </a:t>
            </a:r>
            <a:r>
              <a:rPr lang="pl-PL" dirty="0" err="1"/>
              <a:t>Carbonicum</a:t>
            </a:r>
            <a:r>
              <a:rPr lang="pl-PL" dirty="0"/>
              <a:t>)</a:t>
            </a:r>
          </a:p>
          <a:p>
            <a:pPr marL="617220" lvl="1" indent="-342900">
              <a:buFontTx/>
              <a:buAutoNum type="arabicPeriod"/>
            </a:pPr>
            <a:r>
              <a:rPr lang="pl-PL" dirty="0"/>
              <a:t>Leki przeciwpadaczkowe: </a:t>
            </a:r>
            <a:r>
              <a:rPr lang="pl-PL" dirty="0">
                <a:solidFill>
                  <a:srgbClr val="FF0000"/>
                </a:solidFill>
              </a:rPr>
              <a:t>karbamazepina, kwas walproinowy, lamotrygina</a:t>
            </a:r>
          </a:p>
          <a:p>
            <a:pPr marL="617220" lvl="1" indent="-342900">
              <a:buFontTx/>
              <a:buAutoNum type="arabicPeriod"/>
            </a:pPr>
            <a:r>
              <a:rPr lang="pl-PL" dirty="0"/>
              <a:t>Niektóre </a:t>
            </a:r>
            <a:r>
              <a:rPr lang="pl-PL" dirty="0" err="1"/>
              <a:t>neuroleptyki</a:t>
            </a:r>
            <a:r>
              <a:rPr lang="pl-PL" dirty="0"/>
              <a:t>, np. </a:t>
            </a:r>
            <a:r>
              <a:rPr lang="pl-PL" dirty="0" err="1">
                <a:solidFill>
                  <a:srgbClr val="0033CC"/>
                </a:solidFill>
              </a:rPr>
              <a:t>kwetiapina</a:t>
            </a:r>
            <a:r>
              <a:rPr lang="pl-PL" dirty="0"/>
              <a:t>, </a:t>
            </a:r>
            <a:r>
              <a:rPr lang="pl-PL" dirty="0" err="1">
                <a:solidFill>
                  <a:srgbClr val="0033CC"/>
                </a:solidFill>
              </a:rPr>
              <a:t>olanzapina</a:t>
            </a:r>
            <a:r>
              <a:rPr lang="pl-PL" dirty="0"/>
              <a:t>,</a:t>
            </a:r>
            <a:r>
              <a:rPr lang="pl-PL" dirty="0">
                <a:solidFill>
                  <a:srgbClr val="0033CC"/>
                </a:solidFill>
              </a:rPr>
              <a:t> </a:t>
            </a:r>
            <a:r>
              <a:rPr lang="pl-PL" dirty="0" err="1">
                <a:solidFill>
                  <a:srgbClr val="0033CC"/>
                </a:solidFill>
              </a:rPr>
              <a:t>aripiprazol</a:t>
            </a:r>
            <a:r>
              <a:rPr lang="pl-PL" dirty="0">
                <a:solidFill>
                  <a:srgbClr val="0033CC"/>
                </a:solidFill>
              </a:rPr>
              <a:t>, </a:t>
            </a:r>
            <a:r>
              <a:rPr lang="pl-PL" dirty="0" err="1">
                <a:solidFill>
                  <a:srgbClr val="0033CC"/>
                </a:solidFill>
              </a:rPr>
              <a:t>klozapina</a:t>
            </a:r>
            <a:endParaRPr lang="pl-PL" dirty="0"/>
          </a:p>
          <a:p>
            <a:pPr marL="342900" indent="-342900"/>
            <a:r>
              <a:rPr lang="pl-PL" dirty="0"/>
              <a:t>Leki przeciwdepresyjne – bardzo ostrożnie.</a:t>
            </a:r>
          </a:p>
          <a:p>
            <a:pPr marL="342900" indent="-342900">
              <a:buNone/>
            </a:pPr>
            <a:r>
              <a:rPr lang="pl-PL" dirty="0"/>
              <a:t>     </a:t>
            </a:r>
            <a:r>
              <a:rPr lang="pl-PL" dirty="0">
                <a:solidFill>
                  <a:srgbClr val="FF3300"/>
                </a:solidFill>
              </a:rPr>
              <a:t>Ryzyko indukcji fazy maniakalnej !</a:t>
            </a:r>
          </a:p>
          <a:p>
            <a:pPr marL="342900" indent="-342900"/>
            <a:r>
              <a:rPr lang="pl-PL" dirty="0"/>
              <a:t>Wspomagająco leki </a:t>
            </a:r>
            <a:r>
              <a:rPr lang="pl-PL" dirty="0" err="1"/>
              <a:t>przeciwlękowe</a:t>
            </a:r>
            <a:r>
              <a:rPr lang="pl-PL" dirty="0"/>
              <a:t> i nasenne</a:t>
            </a:r>
          </a:p>
          <a:p>
            <a:pPr marL="342900" indent="-342900"/>
            <a:r>
              <a:rPr lang="pl-PL" dirty="0"/>
              <a:t>W ostrej, nasilonej manii i w ciężkiej depresji w przebiegu CHAD - EW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4191941" y="651681"/>
            <a:ext cx="2026693" cy="880281"/>
          </a:xfrm>
          <a:custGeom>
            <a:avLst/>
            <a:gdLst>
              <a:gd name="connsiteX0" fmla="*/ 0 w 2702257"/>
              <a:gd name="connsiteY0" fmla="*/ 409433 h 777923"/>
              <a:gd name="connsiteX1" fmla="*/ 81887 w 2702257"/>
              <a:gd name="connsiteY1" fmla="*/ 354842 h 777923"/>
              <a:gd name="connsiteX2" fmla="*/ 122830 w 2702257"/>
              <a:gd name="connsiteY2" fmla="*/ 341194 h 777923"/>
              <a:gd name="connsiteX3" fmla="*/ 245660 w 2702257"/>
              <a:gd name="connsiteY3" fmla="*/ 272956 h 777923"/>
              <a:gd name="connsiteX4" fmla="*/ 382138 w 2702257"/>
              <a:gd name="connsiteY4" fmla="*/ 163774 h 777923"/>
              <a:gd name="connsiteX5" fmla="*/ 423081 w 2702257"/>
              <a:gd name="connsiteY5" fmla="*/ 122830 h 777923"/>
              <a:gd name="connsiteX6" fmla="*/ 464024 w 2702257"/>
              <a:gd name="connsiteY6" fmla="*/ 109183 h 777923"/>
              <a:gd name="connsiteX7" fmla="*/ 518615 w 2702257"/>
              <a:gd name="connsiteY7" fmla="*/ 81887 h 777923"/>
              <a:gd name="connsiteX8" fmla="*/ 545911 w 2702257"/>
              <a:gd name="connsiteY8" fmla="*/ 40944 h 777923"/>
              <a:gd name="connsiteX9" fmla="*/ 586854 w 2702257"/>
              <a:gd name="connsiteY9" fmla="*/ 27296 h 777923"/>
              <a:gd name="connsiteX10" fmla="*/ 627797 w 2702257"/>
              <a:gd name="connsiteY10" fmla="*/ 0 h 777923"/>
              <a:gd name="connsiteX11" fmla="*/ 832514 w 2702257"/>
              <a:gd name="connsiteY11" fmla="*/ 13648 h 777923"/>
              <a:gd name="connsiteX12" fmla="*/ 873457 w 2702257"/>
              <a:gd name="connsiteY12" fmla="*/ 27296 h 777923"/>
              <a:gd name="connsiteX13" fmla="*/ 1078173 w 2702257"/>
              <a:gd name="connsiteY13" fmla="*/ 204717 h 777923"/>
              <a:gd name="connsiteX14" fmla="*/ 1201003 w 2702257"/>
              <a:gd name="connsiteY14" fmla="*/ 327547 h 777923"/>
              <a:gd name="connsiteX15" fmla="*/ 1228299 w 2702257"/>
              <a:gd name="connsiteY15" fmla="*/ 368490 h 777923"/>
              <a:gd name="connsiteX16" fmla="*/ 1269242 w 2702257"/>
              <a:gd name="connsiteY16" fmla="*/ 409433 h 777923"/>
              <a:gd name="connsiteX17" fmla="*/ 1364776 w 2702257"/>
              <a:gd name="connsiteY17" fmla="*/ 518615 h 777923"/>
              <a:gd name="connsiteX18" fmla="*/ 1433015 w 2702257"/>
              <a:gd name="connsiteY18" fmla="*/ 600502 h 777923"/>
              <a:gd name="connsiteX19" fmla="*/ 1501254 w 2702257"/>
              <a:gd name="connsiteY19" fmla="*/ 668741 h 777923"/>
              <a:gd name="connsiteX20" fmla="*/ 1528550 w 2702257"/>
              <a:gd name="connsiteY20" fmla="*/ 709684 h 777923"/>
              <a:gd name="connsiteX21" fmla="*/ 1569493 w 2702257"/>
              <a:gd name="connsiteY21" fmla="*/ 723332 h 777923"/>
              <a:gd name="connsiteX22" fmla="*/ 1610436 w 2702257"/>
              <a:gd name="connsiteY22" fmla="*/ 750627 h 777923"/>
              <a:gd name="connsiteX23" fmla="*/ 1733266 w 2702257"/>
              <a:gd name="connsiteY23" fmla="*/ 777923 h 777923"/>
              <a:gd name="connsiteX24" fmla="*/ 2019869 w 2702257"/>
              <a:gd name="connsiteY24" fmla="*/ 764275 h 777923"/>
              <a:gd name="connsiteX25" fmla="*/ 2101756 w 2702257"/>
              <a:gd name="connsiteY25" fmla="*/ 709684 h 777923"/>
              <a:gd name="connsiteX26" fmla="*/ 2183642 w 2702257"/>
              <a:gd name="connsiteY26" fmla="*/ 682388 h 777923"/>
              <a:gd name="connsiteX27" fmla="*/ 2238233 w 2702257"/>
              <a:gd name="connsiteY27" fmla="*/ 655093 h 777923"/>
              <a:gd name="connsiteX28" fmla="*/ 2374711 w 2702257"/>
              <a:gd name="connsiteY28" fmla="*/ 545911 h 777923"/>
              <a:gd name="connsiteX29" fmla="*/ 2415654 w 2702257"/>
              <a:gd name="connsiteY29" fmla="*/ 504968 h 777923"/>
              <a:gd name="connsiteX30" fmla="*/ 2497541 w 2702257"/>
              <a:gd name="connsiteY30" fmla="*/ 450377 h 777923"/>
              <a:gd name="connsiteX31" fmla="*/ 2579427 w 2702257"/>
              <a:gd name="connsiteY31" fmla="*/ 395786 h 777923"/>
              <a:gd name="connsiteX32" fmla="*/ 2661314 w 2702257"/>
              <a:gd name="connsiteY32" fmla="*/ 341194 h 777923"/>
              <a:gd name="connsiteX33" fmla="*/ 2702257 w 2702257"/>
              <a:gd name="connsiteY33" fmla="*/ 300251 h 7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02257" h="777923">
                <a:moveTo>
                  <a:pt x="0" y="409433"/>
                </a:moveTo>
                <a:cubicBezTo>
                  <a:pt x="27296" y="391236"/>
                  <a:pt x="53210" y="370774"/>
                  <a:pt x="81887" y="354842"/>
                </a:cubicBezTo>
                <a:cubicBezTo>
                  <a:pt x="94463" y="347856"/>
                  <a:pt x="109607" y="346861"/>
                  <a:pt x="122830" y="341194"/>
                </a:cubicBezTo>
                <a:cubicBezTo>
                  <a:pt x="149443" y="329788"/>
                  <a:pt x="227389" y="288182"/>
                  <a:pt x="245660" y="272956"/>
                </a:cubicBezTo>
                <a:cubicBezTo>
                  <a:pt x="386602" y="155504"/>
                  <a:pt x="287214" y="195413"/>
                  <a:pt x="382138" y="163774"/>
                </a:cubicBezTo>
                <a:cubicBezTo>
                  <a:pt x="395786" y="150126"/>
                  <a:pt x="407022" y="133536"/>
                  <a:pt x="423081" y="122830"/>
                </a:cubicBezTo>
                <a:cubicBezTo>
                  <a:pt x="435051" y="114850"/>
                  <a:pt x="450801" y="114850"/>
                  <a:pt x="464024" y="109183"/>
                </a:cubicBezTo>
                <a:cubicBezTo>
                  <a:pt x="482724" y="101169"/>
                  <a:pt x="500418" y="90986"/>
                  <a:pt x="518615" y="81887"/>
                </a:cubicBezTo>
                <a:cubicBezTo>
                  <a:pt x="527714" y="68239"/>
                  <a:pt x="533103" y="51191"/>
                  <a:pt x="545911" y="40944"/>
                </a:cubicBezTo>
                <a:cubicBezTo>
                  <a:pt x="557145" y="31957"/>
                  <a:pt x="573987" y="33730"/>
                  <a:pt x="586854" y="27296"/>
                </a:cubicBezTo>
                <a:cubicBezTo>
                  <a:pt x="601525" y="19960"/>
                  <a:pt x="614149" y="9099"/>
                  <a:pt x="627797" y="0"/>
                </a:cubicBezTo>
                <a:cubicBezTo>
                  <a:pt x="696036" y="4549"/>
                  <a:pt x="764542" y="6095"/>
                  <a:pt x="832514" y="13648"/>
                </a:cubicBezTo>
                <a:cubicBezTo>
                  <a:pt x="846812" y="15237"/>
                  <a:pt x="861487" y="19316"/>
                  <a:pt x="873457" y="27296"/>
                </a:cubicBezTo>
                <a:cubicBezTo>
                  <a:pt x="975665" y="95434"/>
                  <a:pt x="997634" y="124178"/>
                  <a:pt x="1078173" y="204717"/>
                </a:cubicBezTo>
                <a:lnTo>
                  <a:pt x="1201003" y="327547"/>
                </a:lnTo>
                <a:cubicBezTo>
                  <a:pt x="1212601" y="339146"/>
                  <a:pt x="1217798" y="355889"/>
                  <a:pt x="1228299" y="368490"/>
                </a:cubicBezTo>
                <a:cubicBezTo>
                  <a:pt x="1240655" y="383317"/>
                  <a:pt x="1257393" y="394198"/>
                  <a:pt x="1269242" y="409433"/>
                </a:cubicBezTo>
                <a:cubicBezTo>
                  <a:pt x="1354978" y="519665"/>
                  <a:pt x="1285514" y="465775"/>
                  <a:pt x="1364776" y="518615"/>
                </a:cubicBezTo>
                <a:cubicBezTo>
                  <a:pt x="1432544" y="620267"/>
                  <a:pt x="1345449" y="495424"/>
                  <a:pt x="1433015" y="600502"/>
                </a:cubicBezTo>
                <a:cubicBezTo>
                  <a:pt x="1489881" y="668741"/>
                  <a:pt x="1426192" y="618698"/>
                  <a:pt x="1501254" y="668741"/>
                </a:cubicBezTo>
                <a:cubicBezTo>
                  <a:pt x="1510353" y="682389"/>
                  <a:pt x="1515742" y="699437"/>
                  <a:pt x="1528550" y="709684"/>
                </a:cubicBezTo>
                <a:cubicBezTo>
                  <a:pt x="1539784" y="718671"/>
                  <a:pt x="1556626" y="716898"/>
                  <a:pt x="1569493" y="723332"/>
                </a:cubicBezTo>
                <a:cubicBezTo>
                  <a:pt x="1584164" y="730667"/>
                  <a:pt x="1595360" y="744166"/>
                  <a:pt x="1610436" y="750627"/>
                </a:cubicBezTo>
                <a:cubicBezTo>
                  <a:pt x="1627301" y="757855"/>
                  <a:pt x="1721120" y="775494"/>
                  <a:pt x="1733266" y="777923"/>
                </a:cubicBezTo>
                <a:cubicBezTo>
                  <a:pt x="1828800" y="773374"/>
                  <a:pt x="1924557" y="772218"/>
                  <a:pt x="2019869" y="764275"/>
                </a:cubicBezTo>
                <a:cubicBezTo>
                  <a:pt x="2083609" y="758963"/>
                  <a:pt x="2044621" y="741426"/>
                  <a:pt x="2101756" y="709684"/>
                </a:cubicBezTo>
                <a:cubicBezTo>
                  <a:pt x="2126907" y="695711"/>
                  <a:pt x="2156347" y="691487"/>
                  <a:pt x="2183642" y="682388"/>
                </a:cubicBezTo>
                <a:cubicBezTo>
                  <a:pt x="2202943" y="675954"/>
                  <a:pt x="2220036" y="664191"/>
                  <a:pt x="2238233" y="655093"/>
                </a:cubicBezTo>
                <a:cubicBezTo>
                  <a:pt x="2334506" y="558820"/>
                  <a:pt x="2285593" y="590469"/>
                  <a:pt x="2374711" y="545911"/>
                </a:cubicBezTo>
                <a:cubicBezTo>
                  <a:pt x="2388359" y="532263"/>
                  <a:pt x="2400419" y="516817"/>
                  <a:pt x="2415654" y="504968"/>
                </a:cubicBezTo>
                <a:cubicBezTo>
                  <a:pt x="2441549" y="484828"/>
                  <a:pt x="2470245" y="468574"/>
                  <a:pt x="2497541" y="450377"/>
                </a:cubicBezTo>
                <a:lnTo>
                  <a:pt x="2579427" y="395786"/>
                </a:lnTo>
                <a:lnTo>
                  <a:pt x="2661314" y="341194"/>
                </a:lnTo>
                <a:cubicBezTo>
                  <a:pt x="2677373" y="330488"/>
                  <a:pt x="2702257" y="300251"/>
                  <a:pt x="2702257" y="30025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Dowolny kształt 4"/>
          <p:cNvSpPr/>
          <p:nvPr/>
        </p:nvSpPr>
        <p:spPr>
          <a:xfrm>
            <a:off x="4191941" y="983493"/>
            <a:ext cx="2026693" cy="216658"/>
          </a:xfrm>
          <a:custGeom>
            <a:avLst/>
            <a:gdLst>
              <a:gd name="connsiteX0" fmla="*/ 0 w 2702257"/>
              <a:gd name="connsiteY0" fmla="*/ 409433 h 777923"/>
              <a:gd name="connsiteX1" fmla="*/ 81887 w 2702257"/>
              <a:gd name="connsiteY1" fmla="*/ 354842 h 777923"/>
              <a:gd name="connsiteX2" fmla="*/ 122830 w 2702257"/>
              <a:gd name="connsiteY2" fmla="*/ 341194 h 777923"/>
              <a:gd name="connsiteX3" fmla="*/ 245660 w 2702257"/>
              <a:gd name="connsiteY3" fmla="*/ 272956 h 777923"/>
              <a:gd name="connsiteX4" fmla="*/ 382138 w 2702257"/>
              <a:gd name="connsiteY4" fmla="*/ 163774 h 777923"/>
              <a:gd name="connsiteX5" fmla="*/ 423081 w 2702257"/>
              <a:gd name="connsiteY5" fmla="*/ 122830 h 777923"/>
              <a:gd name="connsiteX6" fmla="*/ 464024 w 2702257"/>
              <a:gd name="connsiteY6" fmla="*/ 109183 h 777923"/>
              <a:gd name="connsiteX7" fmla="*/ 518615 w 2702257"/>
              <a:gd name="connsiteY7" fmla="*/ 81887 h 777923"/>
              <a:gd name="connsiteX8" fmla="*/ 545911 w 2702257"/>
              <a:gd name="connsiteY8" fmla="*/ 40944 h 777923"/>
              <a:gd name="connsiteX9" fmla="*/ 586854 w 2702257"/>
              <a:gd name="connsiteY9" fmla="*/ 27296 h 777923"/>
              <a:gd name="connsiteX10" fmla="*/ 627797 w 2702257"/>
              <a:gd name="connsiteY10" fmla="*/ 0 h 777923"/>
              <a:gd name="connsiteX11" fmla="*/ 832514 w 2702257"/>
              <a:gd name="connsiteY11" fmla="*/ 13648 h 777923"/>
              <a:gd name="connsiteX12" fmla="*/ 873457 w 2702257"/>
              <a:gd name="connsiteY12" fmla="*/ 27296 h 777923"/>
              <a:gd name="connsiteX13" fmla="*/ 1078173 w 2702257"/>
              <a:gd name="connsiteY13" fmla="*/ 204717 h 777923"/>
              <a:gd name="connsiteX14" fmla="*/ 1201003 w 2702257"/>
              <a:gd name="connsiteY14" fmla="*/ 327547 h 777923"/>
              <a:gd name="connsiteX15" fmla="*/ 1228299 w 2702257"/>
              <a:gd name="connsiteY15" fmla="*/ 368490 h 777923"/>
              <a:gd name="connsiteX16" fmla="*/ 1269242 w 2702257"/>
              <a:gd name="connsiteY16" fmla="*/ 409433 h 777923"/>
              <a:gd name="connsiteX17" fmla="*/ 1364776 w 2702257"/>
              <a:gd name="connsiteY17" fmla="*/ 518615 h 777923"/>
              <a:gd name="connsiteX18" fmla="*/ 1433015 w 2702257"/>
              <a:gd name="connsiteY18" fmla="*/ 600502 h 777923"/>
              <a:gd name="connsiteX19" fmla="*/ 1501254 w 2702257"/>
              <a:gd name="connsiteY19" fmla="*/ 668741 h 777923"/>
              <a:gd name="connsiteX20" fmla="*/ 1528550 w 2702257"/>
              <a:gd name="connsiteY20" fmla="*/ 709684 h 777923"/>
              <a:gd name="connsiteX21" fmla="*/ 1569493 w 2702257"/>
              <a:gd name="connsiteY21" fmla="*/ 723332 h 777923"/>
              <a:gd name="connsiteX22" fmla="*/ 1610436 w 2702257"/>
              <a:gd name="connsiteY22" fmla="*/ 750627 h 777923"/>
              <a:gd name="connsiteX23" fmla="*/ 1733266 w 2702257"/>
              <a:gd name="connsiteY23" fmla="*/ 777923 h 777923"/>
              <a:gd name="connsiteX24" fmla="*/ 2019869 w 2702257"/>
              <a:gd name="connsiteY24" fmla="*/ 764275 h 777923"/>
              <a:gd name="connsiteX25" fmla="*/ 2101756 w 2702257"/>
              <a:gd name="connsiteY25" fmla="*/ 709684 h 777923"/>
              <a:gd name="connsiteX26" fmla="*/ 2183642 w 2702257"/>
              <a:gd name="connsiteY26" fmla="*/ 682388 h 777923"/>
              <a:gd name="connsiteX27" fmla="*/ 2238233 w 2702257"/>
              <a:gd name="connsiteY27" fmla="*/ 655093 h 777923"/>
              <a:gd name="connsiteX28" fmla="*/ 2374711 w 2702257"/>
              <a:gd name="connsiteY28" fmla="*/ 545911 h 777923"/>
              <a:gd name="connsiteX29" fmla="*/ 2415654 w 2702257"/>
              <a:gd name="connsiteY29" fmla="*/ 504968 h 777923"/>
              <a:gd name="connsiteX30" fmla="*/ 2497541 w 2702257"/>
              <a:gd name="connsiteY30" fmla="*/ 450377 h 777923"/>
              <a:gd name="connsiteX31" fmla="*/ 2579427 w 2702257"/>
              <a:gd name="connsiteY31" fmla="*/ 395786 h 777923"/>
              <a:gd name="connsiteX32" fmla="*/ 2661314 w 2702257"/>
              <a:gd name="connsiteY32" fmla="*/ 341194 h 777923"/>
              <a:gd name="connsiteX33" fmla="*/ 2702257 w 2702257"/>
              <a:gd name="connsiteY33" fmla="*/ 300251 h 7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02257" h="777923">
                <a:moveTo>
                  <a:pt x="0" y="409433"/>
                </a:moveTo>
                <a:cubicBezTo>
                  <a:pt x="27296" y="391236"/>
                  <a:pt x="53210" y="370774"/>
                  <a:pt x="81887" y="354842"/>
                </a:cubicBezTo>
                <a:cubicBezTo>
                  <a:pt x="94463" y="347856"/>
                  <a:pt x="109607" y="346861"/>
                  <a:pt x="122830" y="341194"/>
                </a:cubicBezTo>
                <a:cubicBezTo>
                  <a:pt x="149443" y="329788"/>
                  <a:pt x="227389" y="288182"/>
                  <a:pt x="245660" y="272956"/>
                </a:cubicBezTo>
                <a:cubicBezTo>
                  <a:pt x="386602" y="155504"/>
                  <a:pt x="287214" y="195413"/>
                  <a:pt x="382138" y="163774"/>
                </a:cubicBezTo>
                <a:cubicBezTo>
                  <a:pt x="395786" y="150126"/>
                  <a:pt x="407022" y="133536"/>
                  <a:pt x="423081" y="122830"/>
                </a:cubicBezTo>
                <a:cubicBezTo>
                  <a:pt x="435051" y="114850"/>
                  <a:pt x="450801" y="114850"/>
                  <a:pt x="464024" y="109183"/>
                </a:cubicBezTo>
                <a:cubicBezTo>
                  <a:pt x="482724" y="101169"/>
                  <a:pt x="500418" y="90986"/>
                  <a:pt x="518615" y="81887"/>
                </a:cubicBezTo>
                <a:cubicBezTo>
                  <a:pt x="527714" y="68239"/>
                  <a:pt x="533103" y="51191"/>
                  <a:pt x="545911" y="40944"/>
                </a:cubicBezTo>
                <a:cubicBezTo>
                  <a:pt x="557145" y="31957"/>
                  <a:pt x="573987" y="33730"/>
                  <a:pt x="586854" y="27296"/>
                </a:cubicBezTo>
                <a:cubicBezTo>
                  <a:pt x="601525" y="19960"/>
                  <a:pt x="614149" y="9099"/>
                  <a:pt x="627797" y="0"/>
                </a:cubicBezTo>
                <a:cubicBezTo>
                  <a:pt x="696036" y="4549"/>
                  <a:pt x="764542" y="6095"/>
                  <a:pt x="832514" y="13648"/>
                </a:cubicBezTo>
                <a:cubicBezTo>
                  <a:pt x="846812" y="15237"/>
                  <a:pt x="861487" y="19316"/>
                  <a:pt x="873457" y="27296"/>
                </a:cubicBezTo>
                <a:cubicBezTo>
                  <a:pt x="975665" y="95434"/>
                  <a:pt x="997634" y="124178"/>
                  <a:pt x="1078173" y="204717"/>
                </a:cubicBezTo>
                <a:lnTo>
                  <a:pt x="1201003" y="327547"/>
                </a:lnTo>
                <a:cubicBezTo>
                  <a:pt x="1212601" y="339146"/>
                  <a:pt x="1217798" y="355889"/>
                  <a:pt x="1228299" y="368490"/>
                </a:cubicBezTo>
                <a:cubicBezTo>
                  <a:pt x="1240655" y="383317"/>
                  <a:pt x="1257393" y="394198"/>
                  <a:pt x="1269242" y="409433"/>
                </a:cubicBezTo>
                <a:cubicBezTo>
                  <a:pt x="1354978" y="519665"/>
                  <a:pt x="1285514" y="465775"/>
                  <a:pt x="1364776" y="518615"/>
                </a:cubicBezTo>
                <a:cubicBezTo>
                  <a:pt x="1432544" y="620267"/>
                  <a:pt x="1345449" y="495424"/>
                  <a:pt x="1433015" y="600502"/>
                </a:cubicBezTo>
                <a:cubicBezTo>
                  <a:pt x="1489881" y="668741"/>
                  <a:pt x="1426192" y="618698"/>
                  <a:pt x="1501254" y="668741"/>
                </a:cubicBezTo>
                <a:cubicBezTo>
                  <a:pt x="1510353" y="682389"/>
                  <a:pt x="1515742" y="699437"/>
                  <a:pt x="1528550" y="709684"/>
                </a:cubicBezTo>
                <a:cubicBezTo>
                  <a:pt x="1539784" y="718671"/>
                  <a:pt x="1556626" y="716898"/>
                  <a:pt x="1569493" y="723332"/>
                </a:cubicBezTo>
                <a:cubicBezTo>
                  <a:pt x="1584164" y="730667"/>
                  <a:pt x="1595360" y="744166"/>
                  <a:pt x="1610436" y="750627"/>
                </a:cubicBezTo>
                <a:cubicBezTo>
                  <a:pt x="1627301" y="757855"/>
                  <a:pt x="1721120" y="775494"/>
                  <a:pt x="1733266" y="777923"/>
                </a:cubicBezTo>
                <a:cubicBezTo>
                  <a:pt x="1828800" y="773374"/>
                  <a:pt x="1924557" y="772218"/>
                  <a:pt x="2019869" y="764275"/>
                </a:cubicBezTo>
                <a:cubicBezTo>
                  <a:pt x="2083609" y="758963"/>
                  <a:pt x="2044621" y="741426"/>
                  <a:pt x="2101756" y="709684"/>
                </a:cubicBezTo>
                <a:cubicBezTo>
                  <a:pt x="2126907" y="695711"/>
                  <a:pt x="2156347" y="691487"/>
                  <a:pt x="2183642" y="682388"/>
                </a:cubicBezTo>
                <a:cubicBezTo>
                  <a:pt x="2202943" y="675954"/>
                  <a:pt x="2220036" y="664191"/>
                  <a:pt x="2238233" y="655093"/>
                </a:cubicBezTo>
                <a:cubicBezTo>
                  <a:pt x="2334506" y="558820"/>
                  <a:pt x="2285593" y="590469"/>
                  <a:pt x="2374711" y="545911"/>
                </a:cubicBezTo>
                <a:cubicBezTo>
                  <a:pt x="2388359" y="532263"/>
                  <a:pt x="2400419" y="516817"/>
                  <a:pt x="2415654" y="504968"/>
                </a:cubicBezTo>
                <a:cubicBezTo>
                  <a:pt x="2441549" y="484828"/>
                  <a:pt x="2470245" y="468574"/>
                  <a:pt x="2497541" y="450377"/>
                </a:cubicBezTo>
                <a:lnTo>
                  <a:pt x="2579427" y="395786"/>
                </a:lnTo>
                <a:lnTo>
                  <a:pt x="2661314" y="341194"/>
                </a:lnTo>
                <a:cubicBezTo>
                  <a:pt x="2677373" y="330488"/>
                  <a:pt x="2702257" y="300251"/>
                  <a:pt x="2702257" y="300251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332386833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555526"/>
            <a:ext cx="6172200" cy="576064"/>
          </a:xfrm>
        </p:spPr>
        <p:txBody>
          <a:bodyPr/>
          <a:lstStyle/>
          <a:p>
            <a:r>
              <a:rPr lang="pl-PL" dirty="0"/>
              <a:t>Uporczywe zaburzenia nastroju (afektywne)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1203598"/>
            <a:ext cx="6172200" cy="3240360"/>
          </a:xfrm>
        </p:spPr>
        <p:txBody>
          <a:bodyPr/>
          <a:lstStyle/>
          <a:p>
            <a:r>
              <a:rPr lang="pl-PL" dirty="0"/>
              <a:t>Dystymia</a:t>
            </a:r>
          </a:p>
          <a:p>
            <a:r>
              <a:rPr lang="pl-PL" dirty="0"/>
              <a:t>Cyklotymia</a:t>
            </a:r>
          </a:p>
        </p:txBody>
      </p:sp>
      <p:pic>
        <p:nvPicPr>
          <p:cNvPr id="64522" name="Picture 10" descr="http://obrazki.joe.pl/sub_images/wybierz-swoj-nastroj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425" y="1779662"/>
            <a:ext cx="5025149" cy="261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72360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Pytanie 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Jaki zespół objawów?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Maniakalny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Depresyjny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Przygnębienny</a:t>
            </a:r>
            <a:endParaRPr lang="pl-PL" dirty="0"/>
          </a:p>
          <a:p>
            <a:pPr marL="342900" indent="-342900">
              <a:buFont typeface="+mj-lt"/>
              <a:buAutoNum type="alphaUcPeriod"/>
            </a:pPr>
            <a:r>
              <a:rPr lang="pl-PL" dirty="0" err="1"/>
              <a:t>Onejroidalny</a:t>
            </a:r>
            <a:endParaRPr lang="pl-PL" dirty="0"/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Majaczeniowy</a:t>
            </a:r>
          </a:p>
        </p:txBody>
      </p:sp>
      <p:pic>
        <p:nvPicPr>
          <p:cNvPr id="5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595" y="1207828"/>
            <a:ext cx="2057607" cy="20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0085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2457" y="220267"/>
            <a:ext cx="5369719" cy="582215"/>
          </a:xfrm>
        </p:spPr>
        <p:txBody>
          <a:bodyPr vert="horz" anchor="b">
            <a:normAutofit/>
          </a:bodyPr>
          <a:lstStyle/>
          <a:p>
            <a:r>
              <a:rPr lang="pl-PL" dirty="0"/>
              <a:t>Dystymia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896542"/>
            <a:ext cx="5369719" cy="3669506"/>
          </a:xfrm>
        </p:spPr>
        <p:txBody>
          <a:bodyPr>
            <a:normAutofit/>
          </a:bodyPr>
          <a:lstStyle/>
          <a:p>
            <a:r>
              <a:rPr lang="pl-PL" dirty="0"/>
              <a:t>Przewlekłe</a:t>
            </a:r>
            <a:r>
              <a:rPr lang="pl-PL" b="1" dirty="0"/>
              <a:t> </a:t>
            </a:r>
            <a:r>
              <a:rPr lang="pl-PL" dirty="0"/>
              <a:t>obniżenie nastroju </a:t>
            </a:r>
            <a:r>
              <a:rPr lang="pl-PL" dirty="0">
                <a:solidFill>
                  <a:srgbClr val="FF3300"/>
                </a:solidFill>
              </a:rPr>
              <a:t>(min 2 lata)</a:t>
            </a:r>
            <a:r>
              <a:rPr lang="pl-PL" dirty="0"/>
              <a:t> nie spełniające kryteriów nawracających zaburzeń depresyjnych.</a:t>
            </a:r>
          </a:p>
          <a:p>
            <a:r>
              <a:rPr lang="pl-PL" dirty="0"/>
              <a:t>Początek zwykle w młodym wieku.</a:t>
            </a:r>
          </a:p>
          <a:p>
            <a:r>
              <a:rPr lang="pl-PL" dirty="0"/>
              <a:t>Objawy utrzymują się przez wiele lat lub stale (bywają przerwane krótkimi okresami dobrego samopoczucia).</a:t>
            </a:r>
          </a:p>
          <a:p>
            <a:r>
              <a:rPr lang="pl-PL" dirty="0"/>
              <a:t>Rozpowszechnienie </a:t>
            </a:r>
            <a:r>
              <a:rPr lang="pl-PL" dirty="0">
                <a:solidFill>
                  <a:srgbClr val="FF3300"/>
                </a:solidFill>
              </a:rPr>
              <a:t>3-5%</a:t>
            </a:r>
            <a:r>
              <a:rPr lang="pl-PL" dirty="0"/>
              <a:t>, częściej u kobiet.</a:t>
            </a:r>
          </a:p>
          <a:p>
            <a:r>
              <a:rPr lang="pl-PL" u="sng" dirty="0"/>
              <a:t>Objawy</a:t>
            </a:r>
            <a:r>
              <a:rPr lang="pl-PL" dirty="0"/>
              <a:t>: złe samopoczucie (</a:t>
            </a:r>
            <a:r>
              <a:rPr lang="pl-PL" dirty="0" err="1"/>
              <a:t>distres</a:t>
            </a:r>
            <a:r>
              <a:rPr lang="pl-PL" dirty="0"/>
              <a:t>),zmęczenie poczucie niesprawności, apatia, </a:t>
            </a:r>
            <a:r>
              <a:rPr lang="pl-PL" dirty="0" err="1"/>
              <a:t>anhedonia</a:t>
            </a:r>
            <a:r>
              <a:rPr lang="pl-PL" dirty="0"/>
              <a:t>, niska samoocena, czasem dysforia.</a:t>
            </a:r>
          </a:p>
          <a:p>
            <a:r>
              <a:rPr lang="pl-PL" u="sng" dirty="0"/>
              <a:t>Leczenie</a:t>
            </a:r>
            <a:r>
              <a:rPr lang="pl-PL" dirty="0"/>
              <a:t>: leki przeciwdepresyjne, psychoterapia.</a:t>
            </a:r>
          </a:p>
        </p:txBody>
      </p:sp>
    </p:spTree>
    <p:extLst>
      <p:ext uri="{BB962C8B-B14F-4D97-AF65-F5344CB8AC3E}">
        <p14:creationId xmlns:p14="http://schemas.microsoft.com/office/powerpoint/2010/main" val="312513840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Dystymia </a:t>
            </a:r>
            <a:br>
              <a:rPr lang="pl-PL" dirty="0"/>
            </a:br>
            <a:r>
              <a:rPr lang="pl-PL" dirty="0"/>
              <a:t>(kryterium czasowe – 2 lata)</a:t>
            </a:r>
          </a:p>
        </p:txBody>
      </p:sp>
      <p:pic>
        <p:nvPicPr>
          <p:cNvPr id="4" name="Picture 8" descr="http://stahlonline.cambridge.org/content/ep/images/85702c11_fi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" y="1451044"/>
            <a:ext cx="5032782" cy="294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owolny kształt 4"/>
          <p:cNvSpPr/>
          <p:nvPr/>
        </p:nvSpPr>
        <p:spPr>
          <a:xfrm>
            <a:off x="1228725" y="3028950"/>
            <a:ext cx="4157663" cy="467916"/>
          </a:xfrm>
          <a:custGeom>
            <a:avLst/>
            <a:gdLst>
              <a:gd name="connsiteX0" fmla="*/ 0 w 5543550"/>
              <a:gd name="connsiteY0" fmla="*/ 0 h 623888"/>
              <a:gd name="connsiteX1" fmla="*/ 371475 w 5543550"/>
              <a:gd name="connsiteY1" fmla="*/ 438150 h 623888"/>
              <a:gd name="connsiteX2" fmla="*/ 1343025 w 5543550"/>
              <a:gd name="connsiteY2" fmla="*/ 619125 h 623888"/>
              <a:gd name="connsiteX3" fmla="*/ 2257425 w 5543550"/>
              <a:gd name="connsiteY3" fmla="*/ 466725 h 623888"/>
              <a:gd name="connsiteX4" fmla="*/ 3228975 w 5543550"/>
              <a:gd name="connsiteY4" fmla="*/ 447675 h 623888"/>
              <a:gd name="connsiteX5" fmla="*/ 4324350 w 5543550"/>
              <a:gd name="connsiteY5" fmla="*/ 219075 h 623888"/>
              <a:gd name="connsiteX6" fmla="*/ 5543550 w 5543550"/>
              <a:gd name="connsiteY6" fmla="*/ 333375 h 62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3550" h="623888">
                <a:moveTo>
                  <a:pt x="0" y="0"/>
                </a:moveTo>
                <a:cubicBezTo>
                  <a:pt x="73819" y="167481"/>
                  <a:pt x="147638" y="334963"/>
                  <a:pt x="371475" y="438150"/>
                </a:cubicBezTo>
                <a:cubicBezTo>
                  <a:pt x="595312" y="541337"/>
                  <a:pt x="1028700" y="614363"/>
                  <a:pt x="1343025" y="619125"/>
                </a:cubicBezTo>
                <a:cubicBezTo>
                  <a:pt x="1657350" y="623888"/>
                  <a:pt x="1943100" y="495300"/>
                  <a:pt x="2257425" y="466725"/>
                </a:cubicBezTo>
                <a:cubicBezTo>
                  <a:pt x="2571750" y="438150"/>
                  <a:pt x="2884488" y="488950"/>
                  <a:pt x="3228975" y="447675"/>
                </a:cubicBezTo>
                <a:cubicBezTo>
                  <a:pt x="3573463" y="406400"/>
                  <a:pt x="3938588" y="238125"/>
                  <a:pt x="4324350" y="219075"/>
                </a:cubicBezTo>
                <a:cubicBezTo>
                  <a:pt x="4710113" y="200025"/>
                  <a:pt x="5349875" y="314325"/>
                  <a:pt x="5543550" y="333375"/>
                </a:cubicBezTo>
              </a:path>
            </a:pathLst>
          </a:custGeom>
          <a:ln w="60325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531002452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0556" y="205979"/>
            <a:ext cx="5324475" cy="635794"/>
          </a:xfrm>
        </p:spPr>
        <p:txBody>
          <a:bodyPr vert="horz" anchor="b">
            <a:normAutofit/>
          </a:bodyPr>
          <a:lstStyle/>
          <a:p>
            <a:r>
              <a:rPr lang="pl-PL" dirty="0"/>
              <a:t>Cyklotymia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819150" y="1206104"/>
            <a:ext cx="5331619" cy="3409950"/>
          </a:xfrm>
        </p:spPr>
        <p:txBody>
          <a:bodyPr>
            <a:normAutofit/>
          </a:bodyPr>
          <a:lstStyle/>
          <a:p>
            <a:r>
              <a:rPr lang="pl-PL" dirty="0"/>
              <a:t>Utrzymujące się stale </a:t>
            </a:r>
            <a:r>
              <a:rPr lang="pl-PL" dirty="0">
                <a:solidFill>
                  <a:srgbClr val="FF3300"/>
                </a:solidFill>
              </a:rPr>
              <a:t>(min. 2 lata)</a:t>
            </a:r>
            <a:r>
              <a:rPr lang="pl-PL" dirty="0"/>
              <a:t> wahania nastroju pod postacią okresów łagodnej depresji i stanów łagodnie wzmożonego samopoczucia nie spełniające kryteriów CHAD.</a:t>
            </a:r>
          </a:p>
          <a:p>
            <a:r>
              <a:rPr lang="pl-PL" dirty="0"/>
              <a:t>Początek zwykle w młodym wieku.</a:t>
            </a:r>
          </a:p>
          <a:p>
            <a:r>
              <a:rPr lang="pl-PL" dirty="0"/>
              <a:t>Rozpowszechnienie: </a:t>
            </a:r>
            <a:r>
              <a:rPr lang="pl-PL" dirty="0">
                <a:solidFill>
                  <a:srgbClr val="FF3300"/>
                </a:solidFill>
              </a:rPr>
              <a:t>3-5%</a:t>
            </a:r>
            <a:r>
              <a:rPr lang="pl-PL" dirty="0"/>
              <a:t>, porównywalna częstość u kobiet i mężczyzn.</a:t>
            </a:r>
          </a:p>
          <a:p>
            <a:r>
              <a:rPr lang="pl-PL" dirty="0"/>
              <a:t>Leczenie: skuteczność soli litu i leków przeciwpadaczkowych wymaga dalszych badań.</a:t>
            </a:r>
          </a:p>
          <a:p>
            <a:r>
              <a:rPr lang="pl-PL" dirty="0"/>
              <a:t>Często nadużywanie alkoholu lub leków.</a:t>
            </a:r>
          </a:p>
        </p:txBody>
      </p:sp>
    </p:spTree>
    <p:extLst>
      <p:ext uri="{BB962C8B-B14F-4D97-AF65-F5344CB8AC3E}">
        <p14:creationId xmlns:p14="http://schemas.microsoft.com/office/powerpoint/2010/main" val="3314835411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Cyklotymia</a:t>
            </a:r>
            <a:br>
              <a:rPr lang="pl-PL" dirty="0"/>
            </a:br>
            <a:r>
              <a:rPr lang="pl-PL" dirty="0"/>
              <a:t>(kryterium czasowe – 2 lata)</a:t>
            </a:r>
          </a:p>
        </p:txBody>
      </p:sp>
      <p:pic>
        <p:nvPicPr>
          <p:cNvPr id="4" name="Picture 8" descr="http://stahlonline.cambridge.org/content/ep/images/85702c11_fi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" y="1451044"/>
            <a:ext cx="5032782" cy="294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owolny kształt 5"/>
          <p:cNvSpPr/>
          <p:nvPr/>
        </p:nvSpPr>
        <p:spPr>
          <a:xfrm>
            <a:off x="1193007" y="2486026"/>
            <a:ext cx="4179094" cy="1021556"/>
          </a:xfrm>
          <a:custGeom>
            <a:avLst/>
            <a:gdLst>
              <a:gd name="connsiteX0" fmla="*/ 0 w 5572125"/>
              <a:gd name="connsiteY0" fmla="*/ 571500 h 1200150"/>
              <a:gd name="connsiteX1" fmla="*/ 447675 w 5572125"/>
              <a:gd name="connsiteY1" fmla="*/ 1104900 h 1200150"/>
              <a:gd name="connsiteX2" fmla="*/ 1095375 w 5572125"/>
              <a:gd name="connsiteY2" fmla="*/ 600075 h 1200150"/>
              <a:gd name="connsiteX3" fmla="*/ 1628775 w 5572125"/>
              <a:gd name="connsiteY3" fmla="*/ 38100 h 1200150"/>
              <a:gd name="connsiteX4" fmla="*/ 2571750 w 5572125"/>
              <a:gd name="connsiteY4" fmla="*/ 371475 h 1200150"/>
              <a:gd name="connsiteX5" fmla="*/ 2981325 w 5572125"/>
              <a:gd name="connsiteY5" fmla="*/ 904875 h 1200150"/>
              <a:gd name="connsiteX6" fmla="*/ 3362325 w 5572125"/>
              <a:gd name="connsiteY6" fmla="*/ 628650 h 1200150"/>
              <a:gd name="connsiteX7" fmla="*/ 3990975 w 5572125"/>
              <a:gd name="connsiteY7" fmla="*/ 352425 h 1200150"/>
              <a:gd name="connsiteX8" fmla="*/ 4810125 w 5572125"/>
              <a:gd name="connsiteY8" fmla="*/ 1171575 h 1200150"/>
              <a:gd name="connsiteX9" fmla="*/ 5572125 w 5572125"/>
              <a:gd name="connsiteY9" fmla="*/ 18097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2125" h="1200150">
                <a:moveTo>
                  <a:pt x="0" y="571500"/>
                </a:moveTo>
                <a:cubicBezTo>
                  <a:pt x="132556" y="835819"/>
                  <a:pt x="265113" y="1100138"/>
                  <a:pt x="447675" y="1104900"/>
                </a:cubicBezTo>
                <a:cubicBezTo>
                  <a:pt x="630237" y="1109662"/>
                  <a:pt x="898525" y="777875"/>
                  <a:pt x="1095375" y="600075"/>
                </a:cubicBezTo>
                <a:cubicBezTo>
                  <a:pt x="1292225" y="422275"/>
                  <a:pt x="1382713" y="76200"/>
                  <a:pt x="1628775" y="38100"/>
                </a:cubicBezTo>
                <a:cubicBezTo>
                  <a:pt x="1874838" y="0"/>
                  <a:pt x="2346325" y="227013"/>
                  <a:pt x="2571750" y="371475"/>
                </a:cubicBezTo>
                <a:cubicBezTo>
                  <a:pt x="2797175" y="515937"/>
                  <a:pt x="2849563" y="862013"/>
                  <a:pt x="2981325" y="904875"/>
                </a:cubicBezTo>
                <a:cubicBezTo>
                  <a:pt x="3113087" y="947737"/>
                  <a:pt x="3194050" y="720725"/>
                  <a:pt x="3362325" y="628650"/>
                </a:cubicBezTo>
                <a:cubicBezTo>
                  <a:pt x="3530600" y="536575"/>
                  <a:pt x="3749675" y="261938"/>
                  <a:pt x="3990975" y="352425"/>
                </a:cubicBezTo>
                <a:cubicBezTo>
                  <a:pt x="4232275" y="442912"/>
                  <a:pt x="4546600" y="1200150"/>
                  <a:pt x="4810125" y="1171575"/>
                </a:cubicBezTo>
                <a:cubicBezTo>
                  <a:pt x="5073650" y="1143000"/>
                  <a:pt x="5322887" y="661987"/>
                  <a:pt x="5572125" y="180975"/>
                </a:cubicBezTo>
              </a:path>
            </a:pathLst>
          </a:custGeom>
          <a:ln w="5715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1"/>
              <a:tileRect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421750325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717E3110-309F-104C-9EFB-D09151A5EBCC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5091282" y="0"/>
            <a:ext cx="1794102" cy="5143499"/>
          </a:xfrm>
          <a:solidFill>
            <a:schemeClr val="bg1"/>
          </a:solidFill>
        </p:spPr>
        <p:txBody>
          <a:bodyPr vert="vert270" lIns="90000" tIns="406799">
            <a:normAutofit/>
          </a:bodyPr>
          <a:lstStyle/>
          <a:p>
            <a:pPr algn="r"/>
            <a:r>
              <a:rPr lang="pl-PL" sz="2100" dirty="0" err="1"/>
              <a:t>Famous</a:t>
            </a:r>
            <a:r>
              <a:rPr lang="pl-PL" sz="2100" dirty="0"/>
              <a:t> </a:t>
            </a:r>
            <a:r>
              <a:rPr lang="pl-PL" sz="2100" dirty="0" err="1"/>
              <a:t>people</a:t>
            </a:r>
            <a:r>
              <a:rPr lang="pl-PL" sz="2100" dirty="0"/>
              <a:t> and </a:t>
            </a:r>
            <a:r>
              <a:rPr lang="pl-PL" sz="2100" dirty="0" err="1"/>
              <a:t>depression</a:t>
            </a:r>
            <a:r>
              <a:rPr lang="pl-PL" sz="2100" dirty="0"/>
              <a:t> </a:t>
            </a:r>
            <a:r>
              <a:rPr lang="pl-PL" sz="2100" dirty="0" err="1"/>
              <a:t>or</a:t>
            </a:r>
            <a:r>
              <a:rPr lang="pl-PL" sz="2100" dirty="0"/>
              <a:t> </a:t>
            </a:r>
            <a:r>
              <a:rPr lang="pl-PL" sz="2100" dirty="0" err="1"/>
              <a:t>bipolar</a:t>
            </a:r>
            <a:r>
              <a:rPr lang="pl-PL" sz="2100" dirty="0"/>
              <a:t> </a:t>
            </a:r>
            <a:r>
              <a:rPr lang="pl-PL" sz="2100" dirty="0" err="1"/>
              <a:t>disorder</a:t>
            </a:r>
            <a:endParaRPr lang="pl-PL" sz="2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91281" cy="514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126539" y="2497206"/>
            <a:ext cx="2010595" cy="65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94098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AA555FD7-F37B-A24F-A110-E97C92576787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Częstość depresji </a:t>
            </a:r>
            <a:br>
              <a:rPr lang="pl-PL" dirty="0"/>
            </a:br>
            <a:r>
              <a:rPr lang="pl-PL" dirty="0"/>
              <a:t>a wykonywany zawód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0323" y="1312817"/>
            <a:ext cx="4993277" cy="36445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33CC"/>
                </a:solidFill>
              </a:rPr>
              <a:t>Wg. </a:t>
            </a:r>
            <a:r>
              <a:rPr lang="pl-PL" b="1" dirty="0" err="1">
                <a:solidFill>
                  <a:srgbClr val="0033CC"/>
                </a:solidFill>
              </a:rPr>
              <a:t>Psychology</a:t>
            </a:r>
            <a:r>
              <a:rPr lang="pl-PL" b="1" dirty="0">
                <a:solidFill>
                  <a:srgbClr val="0033CC"/>
                </a:solidFill>
              </a:rPr>
              <a:t> </a:t>
            </a:r>
            <a:r>
              <a:rPr lang="pl-PL" b="1" dirty="0" err="1">
                <a:solidFill>
                  <a:srgbClr val="0033CC"/>
                </a:solidFill>
              </a:rPr>
              <a:t>Today</a:t>
            </a:r>
            <a:r>
              <a:rPr lang="pl-PL" b="1" dirty="0">
                <a:solidFill>
                  <a:srgbClr val="0033CC"/>
                </a:solidFill>
              </a:rPr>
              <a:t> (USA), 2011</a:t>
            </a:r>
          </a:p>
          <a:p>
            <a:pPr marL="0" indent="0">
              <a:buNone/>
            </a:pPr>
            <a:endParaRPr lang="pl-PL" b="1" u="sng" dirty="0"/>
          </a:p>
          <a:p>
            <a:pPr marL="0" indent="0">
              <a:buNone/>
            </a:pPr>
            <a:r>
              <a:rPr lang="pl-PL" b="1" u="sng" dirty="0"/>
              <a:t>Bezdomni - 13%</a:t>
            </a:r>
          </a:p>
          <a:p>
            <a:pPr lvl="0"/>
            <a:r>
              <a:rPr lang="pl-PL" b="1" dirty="0">
                <a:solidFill>
                  <a:srgbClr val="FF0000"/>
                </a:solidFill>
              </a:rPr>
              <a:t>Opiekun/-ka w domu pomocy społecznej </a:t>
            </a:r>
            <a:r>
              <a:rPr lang="pl-PL" dirty="0"/>
              <a:t>- 11%</a:t>
            </a:r>
          </a:p>
          <a:p>
            <a:pPr lvl="0"/>
            <a:r>
              <a:rPr lang="pl-PL" dirty="0"/>
              <a:t>Kelnerzy/-ki – 10%</a:t>
            </a:r>
          </a:p>
          <a:p>
            <a:pPr lvl="0"/>
            <a:r>
              <a:rPr lang="pl-PL" b="1" dirty="0">
                <a:solidFill>
                  <a:srgbClr val="FF0000"/>
                </a:solidFill>
              </a:rPr>
              <a:t>Pracownicy socjalni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– 10%</a:t>
            </a:r>
          </a:p>
          <a:p>
            <a:pPr lvl="0"/>
            <a:r>
              <a:rPr lang="pl-PL" b="1" dirty="0">
                <a:solidFill>
                  <a:srgbClr val="FF0000"/>
                </a:solidFill>
              </a:rPr>
              <a:t>Pracownicy opieki zdrowotnej </a:t>
            </a:r>
            <a:r>
              <a:rPr lang="pl-PL" dirty="0"/>
              <a:t>(</a:t>
            </a:r>
            <a:r>
              <a:rPr lang="pl-PL" b="1" dirty="0"/>
              <a:t>lekarze, pielęgniarki, terapeuci</a:t>
            </a:r>
            <a:r>
              <a:rPr lang="pl-PL" dirty="0"/>
              <a:t>) – 9%</a:t>
            </a:r>
          </a:p>
          <a:p>
            <a:pPr lvl="0"/>
            <a:r>
              <a:rPr lang="pl-PL" dirty="0"/>
              <a:t>Artyści, pisarze – 9%</a:t>
            </a:r>
          </a:p>
          <a:p>
            <a:pPr lvl="0"/>
            <a:r>
              <a:rPr lang="pl-PL" b="1" dirty="0">
                <a:solidFill>
                  <a:srgbClr val="FF0000"/>
                </a:solidFill>
              </a:rPr>
              <a:t>Nauczyciele</a:t>
            </a:r>
            <a:endParaRPr lang="pl-PL" dirty="0">
              <a:solidFill>
                <a:srgbClr val="FF0000"/>
              </a:solidFill>
            </a:endParaRPr>
          </a:p>
          <a:p>
            <a:pPr lvl="0"/>
            <a:r>
              <a:rPr lang="pl-PL" dirty="0"/>
              <a:t>Pracownicy pomocniczy administracji</a:t>
            </a:r>
          </a:p>
          <a:p>
            <a:pPr lvl="0"/>
            <a:r>
              <a:rPr lang="pl-PL" dirty="0"/>
              <a:t>Pracownicy fizyczni</a:t>
            </a:r>
          </a:p>
          <a:p>
            <a:pPr lvl="0"/>
            <a:r>
              <a:rPr lang="pl-PL" dirty="0"/>
              <a:t>Doradcy finansowi, księgowi</a:t>
            </a:r>
          </a:p>
          <a:p>
            <a:pPr lvl="0"/>
            <a:r>
              <a:rPr lang="pl-PL" dirty="0"/>
              <a:t>Sprzedawcy</a:t>
            </a:r>
          </a:p>
          <a:p>
            <a:pPr marL="0" indent="0">
              <a:buNone/>
            </a:pPr>
            <a:r>
              <a:rPr lang="pl-PL" b="1" u="sng" dirty="0"/>
              <a:t>Populacja ogólna – 7%</a:t>
            </a:r>
          </a:p>
        </p:txBody>
      </p:sp>
      <p:sp>
        <p:nvSpPr>
          <p:cNvPr id="5" name="Strzałka w dół 4"/>
          <p:cNvSpPr/>
          <p:nvPr/>
        </p:nvSpPr>
        <p:spPr>
          <a:xfrm>
            <a:off x="342900" y="1802674"/>
            <a:ext cx="529046" cy="3154680"/>
          </a:xfrm>
          <a:prstGeom prst="downArrow">
            <a:avLst>
              <a:gd name="adj1" fmla="val 50000"/>
              <a:gd name="adj2" fmla="val 142308"/>
            </a:avLst>
          </a:prstGeom>
          <a:gradFill flip="none" rotWithShape="1">
            <a:gsLst>
              <a:gs pos="0">
                <a:srgbClr val="FF0000"/>
              </a:gs>
              <a:gs pos="41000">
                <a:srgbClr val="FFC000"/>
              </a:gs>
              <a:gs pos="74000">
                <a:srgbClr val="92D050"/>
              </a:gs>
              <a:gs pos="100000">
                <a:srgbClr val="00B050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71379" y="2931576"/>
            <a:ext cx="1150598" cy="20257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t="23041" b="21571"/>
          <a:stretch/>
        </p:blipFill>
        <p:spPr>
          <a:xfrm rot="7443831">
            <a:off x="4355171" y="516255"/>
            <a:ext cx="1426437" cy="7677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/>
          <a:srcRect l="11464" r="11658"/>
          <a:stretch/>
        </p:blipFill>
        <p:spPr>
          <a:xfrm>
            <a:off x="5424351" y="1024931"/>
            <a:ext cx="1116875" cy="79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727959" y="285750"/>
            <a:ext cx="5402082" cy="50380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3300"/>
                </a:solidFill>
              </a:rPr>
              <a:t>Maria Peszek „Żwir”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idx="1"/>
          </p:nvPr>
        </p:nvSpPr>
        <p:spPr>
          <a:xfrm>
            <a:off x="296652" y="1113588"/>
            <a:ext cx="6264696" cy="3780420"/>
          </a:xfrm>
          <a:solidFill>
            <a:schemeClr val="tx1"/>
          </a:solidFill>
        </p:spPr>
        <p:txBody>
          <a:bodyPr numCol="3"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w smutek opakowana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stoję w ciszy po kolana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słyszy mnie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tu jestem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smutek opakowana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leżę zakneblowana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widzi mnie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tu jestem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samym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smutek opakowana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stoję w ciszy po kolana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słyszy mnie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tu jestem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tłukę głową o ścianę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tłuc nie przestanę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słyszy mnie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tu jestem 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samym dnie (x2)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psychol świr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goń się ssij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psychol świr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niech żre żwir (x4)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samym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a każdego dnia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siedemnastu z nas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 parapetu okna skoczy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zatrzaskując oczy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dnie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ej czy ktoś wie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 tu jest na samym dnie (x2) </a:t>
            </a:r>
          </a:p>
        </p:txBody>
      </p:sp>
    </p:spTree>
    <p:extLst>
      <p:ext uri="{BB962C8B-B14F-4D97-AF65-F5344CB8AC3E}">
        <p14:creationId xmlns:p14="http://schemas.microsoft.com/office/powerpoint/2010/main" val="4329675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738" y="483518"/>
            <a:ext cx="5600700" cy="542804"/>
          </a:xfrm>
        </p:spPr>
        <p:txBody>
          <a:bodyPr/>
          <a:lstStyle/>
          <a:p>
            <a:r>
              <a:rPr lang="pl-PL" dirty="0"/>
              <a:t>Literatura obowiązująca i zalecana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9" y="1265155"/>
            <a:ext cx="2106387" cy="274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1" y="1265155"/>
            <a:ext cx="2177822" cy="281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r="17347"/>
          <a:stretch/>
        </p:blipFill>
        <p:spPr>
          <a:xfrm>
            <a:off x="4684125" y="1265155"/>
            <a:ext cx="1791317" cy="281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9106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Dziękuję za uwagę!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4" y="1347614"/>
            <a:ext cx="3709850" cy="3319614"/>
          </a:xfrm>
        </p:spPr>
      </p:pic>
    </p:spTree>
    <p:extLst>
      <p:ext uri="{BB962C8B-B14F-4D97-AF65-F5344CB8AC3E}">
        <p14:creationId xmlns:p14="http://schemas.microsoft.com/office/powerpoint/2010/main" val="63069781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Powodzenia na kolokwium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098" name="Picture 2" descr="http://fr.toonpool.com/user/1087/files/finish_1300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569" y="1340644"/>
            <a:ext cx="3429000" cy="313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 rot="284700">
            <a:off x="3414712" y="2150269"/>
            <a:ext cx="1293019" cy="1214438"/>
          </a:xfrm>
          <a:prstGeom prst="rect">
            <a:avLst/>
          </a:prstGeom>
          <a:solidFill>
            <a:srgbClr val="E9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4114988620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51470"/>
            <a:ext cx="6172200" cy="504056"/>
          </a:xfrm>
        </p:spPr>
        <p:txBody>
          <a:bodyPr>
            <a:normAutofit/>
          </a:bodyPr>
          <a:lstStyle/>
          <a:p>
            <a:r>
              <a:rPr lang="pl-PL" dirty="0"/>
              <a:t>Pytanie 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2900" y="744093"/>
            <a:ext cx="3663695" cy="3655314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Jaka najbardziej prawdopodobna diagnoza?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Choroba Parkinsona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Zaburzenia depresyjne nawracające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Dystymia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Epizod depresyjny</a:t>
            </a:r>
          </a:p>
          <a:p>
            <a:pPr marL="342900" indent="-342900">
              <a:buFont typeface="+mj-lt"/>
              <a:buAutoNum type="alphaUcPeriod"/>
            </a:pPr>
            <a:r>
              <a:rPr lang="pl-PL" dirty="0"/>
              <a:t>Depresja </a:t>
            </a:r>
            <a:r>
              <a:rPr lang="pl-PL" dirty="0" err="1"/>
              <a:t>popsychotyczna</a:t>
            </a:r>
            <a:endParaRPr lang="pl-PL" dirty="0"/>
          </a:p>
          <a:p>
            <a:pPr marL="0" indent="0">
              <a:buNone/>
            </a:pPr>
            <a:r>
              <a:rPr lang="pl-PL" b="1" u="sng" dirty="0">
                <a:solidFill>
                  <a:srgbClr val="FF0000"/>
                </a:solidFill>
              </a:rPr>
              <a:t>Ścieżka diagnostyczna: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inne zaburzenia psychiczne trzeba wziąć pod uwagę?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zaburzenia somatyczne należy wziąć pod uwagę?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badania dodatkowe wykonać?</a:t>
            </a:r>
          </a:p>
          <a:p>
            <a:pPr marL="0" indent="0">
              <a:buNone/>
            </a:pPr>
            <a:r>
              <a:rPr lang="pl-PL" dirty="0">
                <a:solidFill>
                  <a:srgbClr val="0432FF"/>
                </a:solidFill>
              </a:rPr>
              <a:t>Jakie konsultacje zalecić?</a:t>
            </a:r>
          </a:p>
        </p:txBody>
      </p:sp>
      <p:pic>
        <p:nvPicPr>
          <p:cNvPr id="5" name="Picture 2" descr="http://www.kwestiasmaku.com/blog/files/page99_blog_entry10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595" y="1207828"/>
            <a:ext cx="2057607" cy="20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36826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CBEEF5B-EFF3-FA4F-BDFD-A328C5259AC7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4742284" cy="438674"/>
          </a:xfrm>
        </p:spPr>
        <p:txBody>
          <a:bodyPr>
            <a:normAutofit/>
          </a:bodyPr>
          <a:lstStyle/>
          <a:p>
            <a:r>
              <a:rPr lang="pl-PL" dirty="0"/>
              <a:t>Wyuczona bezradność </a:t>
            </a:r>
            <a:r>
              <a:rPr lang="pl-PL" dirty="0">
                <a:sym typeface="Wingdings" pitchFamily="2" charset="2"/>
              </a:rPr>
              <a:t> </a:t>
            </a:r>
            <a:r>
              <a:rPr lang="pl-PL" dirty="0">
                <a:solidFill>
                  <a:srgbClr val="FF0000"/>
                </a:solidFill>
                <a:sym typeface="Wingdings" pitchFamily="2" charset="2"/>
              </a:rPr>
              <a:t>Dla ciekawych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wychowawca.pl/miesiecznik/3_135/foto/3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87" y="700660"/>
            <a:ext cx="3707252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ladiesandbabies.pl/images/stories/1/przewij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734341"/>
            <a:ext cx="2857500" cy="227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032504" y="1145286"/>
            <a:ext cx="18539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dirty="0"/>
              <a:t>No ładnie namalowane,</a:t>
            </a:r>
            <a:br>
              <a:rPr lang="pl-PL" sz="1350" dirty="0"/>
            </a:br>
            <a:r>
              <a:rPr lang="pl-PL" sz="1350" dirty="0"/>
              <a:t> ale słonka </a:t>
            </a:r>
            <a:br>
              <a:rPr lang="pl-PL" sz="1350" dirty="0"/>
            </a:br>
            <a:r>
              <a:rPr lang="pl-PL" sz="1350" dirty="0"/>
              <a:t>to się tak nie rysuje …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98983" y="4146804"/>
            <a:ext cx="22324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50" dirty="0"/>
              <a:t>Zostaw, na pewno upuścisz …</a:t>
            </a:r>
          </a:p>
        </p:txBody>
      </p:sp>
    </p:spTree>
    <p:extLst>
      <p:ext uri="{BB962C8B-B14F-4D97-AF65-F5344CB8AC3E}">
        <p14:creationId xmlns:p14="http://schemas.microsoft.com/office/powerpoint/2010/main" val="85807899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51FEF6BB-D1B5-D54E-885A-F88057758B8E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Próba syntezy</a:t>
            </a:r>
            <a:br>
              <a:rPr lang="pl-PL" dirty="0"/>
            </a:br>
            <a:r>
              <a:rPr lang="pl-PL" b="1" dirty="0">
                <a:solidFill>
                  <a:srgbClr val="FF0000"/>
                </a:solidFill>
              </a:rPr>
              <a:t>Czynniki warunkujące zachowanie?</a:t>
            </a:r>
          </a:p>
        </p:txBody>
      </p:sp>
      <p:pic>
        <p:nvPicPr>
          <p:cNvPr id="1026" name="Picture 2" descr="http://urodaizdrowie.pl/wp-content/uploads/2010/05/baby-mom-readin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364" y="1728202"/>
            <a:ext cx="3600122" cy="21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78" y="1416222"/>
            <a:ext cx="2132381" cy="279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91730" y="4356121"/>
            <a:ext cx="82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3300"/>
                </a:solidFill>
              </a:rPr>
              <a:t>Geny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684889" y="4386828"/>
            <a:ext cx="178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0033CC"/>
                </a:solidFill>
              </a:rPr>
              <a:t>Wychowanie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62" y="3451909"/>
            <a:ext cx="1286942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74547"/>
      </p:ext>
    </p:extLst>
  </p:cSld>
  <p:clrMapOvr>
    <a:masterClrMapping/>
  </p:clrMapOvr>
  <p:transition spd="slow">
    <p:wipe dir="r"/>
    <p:sndAc>
      <p:stSnd>
        <p:snd r:embed="rId3" name="click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6F2C1512-B8BC-5546-8FF2-2AEB7BFDBC71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491864"/>
            <a:ext cx="6172200" cy="623022"/>
          </a:xfrm>
        </p:spPr>
        <p:txBody>
          <a:bodyPr>
            <a:normAutofit/>
          </a:bodyPr>
          <a:lstStyle/>
          <a:p>
            <a:r>
              <a:rPr lang="pl-PL" dirty="0"/>
              <a:t>Interakcja między genami a środowiskiem (allele 5-HTTLPR)</a:t>
            </a:r>
          </a:p>
        </p:txBody>
      </p:sp>
      <p:pic>
        <p:nvPicPr>
          <p:cNvPr id="168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05" y="1094375"/>
            <a:ext cx="3221831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920813" y="4833551"/>
            <a:ext cx="14269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i="1" dirty="0">
                <a:solidFill>
                  <a:srgbClr val="0033CC"/>
                </a:solidFill>
              </a:rPr>
              <a:t>(</a:t>
            </a:r>
            <a:r>
              <a:rPr lang="pl-PL" sz="900" i="1" dirty="0" err="1">
                <a:solidFill>
                  <a:srgbClr val="0033CC"/>
                </a:solidFill>
              </a:rPr>
              <a:t>Caspi</a:t>
            </a:r>
            <a:r>
              <a:rPr lang="pl-PL" sz="900" i="1" dirty="0">
                <a:solidFill>
                  <a:srgbClr val="0033CC"/>
                </a:solidFill>
              </a:rPr>
              <a:t> i </a:t>
            </a:r>
            <a:r>
              <a:rPr lang="pl-PL" sz="900" i="1" dirty="0" err="1">
                <a:solidFill>
                  <a:srgbClr val="0033CC"/>
                </a:solidFill>
              </a:rPr>
              <a:t>wsp</a:t>
            </a:r>
            <a:r>
              <a:rPr lang="pl-PL" sz="900" i="1" dirty="0">
                <a:solidFill>
                  <a:srgbClr val="0033CC"/>
                </a:solidFill>
              </a:rPr>
              <a:t>. Science 2003)</a:t>
            </a:r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956" y="2619185"/>
            <a:ext cx="3036094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3904910" y="1197734"/>
            <a:ext cx="2284280" cy="7155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1350" dirty="0"/>
              <a:t>s/s – mało 5HT w synapsie</a:t>
            </a:r>
          </a:p>
          <a:p>
            <a:r>
              <a:rPr lang="pl-PL" sz="1350" dirty="0"/>
              <a:t>s/l – pośrednia zawartość 5HT</a:t>
            </a:r>
          </a:p>
          <a:p>
            <a:r>
              <a:rPr lang="pl-PL" sz="1350" dirty="0"/>
              <a:t>l/l – dużo 5HT  w synapsie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3332408" y="1294327"/>
            <a:ext cx="482958" cy="2496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3264794" y="1748307"/>
            <a:ext cx="550572" cy="41534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03502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E5709D73-69F0-D247-A159-1C2669C0884F}"/>
              </a:ext>
            </a:extLst>
          </p:cNvPr>
          <p:cNvSpPr txBox="1"/>
          <p:nvPr/>
        </p:nvSpPr>
        <p:spPr>
          <a:xfrm>
            <a:off x="1" y="4443958"/>
            <a:ext cx="6858000" cy="699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Interakcja między genami a środowiskiem c.d. (allele 5-HTTLPR)</a:t>
            </a:r>
          </a:p>
        </p:txBody>
      </p:sp>
      <p:pic>
        <p:nvPicPr>
          <p:cNvPr id="169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988" y="1333691"/>
            <a:ext cx="4483561" cy="275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632777" y="4799261"/>
            <a:ext cx="14269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i="1" dirty="0">
                <a:solidFill>
                  <a:srgbClr val="0033CC"/>
                </a:solidFill>
              </a:rPr>
              <a:t>(</a:t>
            </a:r>
            <a:r>
              <a:rPr lang="pl-PL" sz="900" i="1" dirty="0" err="1">
                <a:solidFill>
                  <a:srgbClr val="0033CC"/>
                </a:solidFill>
              </a:rPr>
              <a:t>Caspi</a:t>
            </a:r>
            <a:r>
              <a:rPr lang="pl-PL" sz="900" i="1" dirty="0">
                <a:solidFill>
                  <a:srgbClr val="0033CC"/>
                </a:solidFill>
              </a:rPr>
              <a:t> i </a:t>
            </a:r>
            <a:r>
              <a:rPr lang="pl-PL" sz="900" i="1" dirty="0" err="1">
                <a:solidFill>
                  <a:srgbClr val="0033CC"/>
                </a:solidFill>
              </a:rPr>
              <a:t>wsp</a:t>
            </a:r>
            <a:r>
              <a:rPr lang="pl-PL" sz="900" i="1" dirty="0">
                <a:solidFill>
                  <a:srgbClr val="0033CC"/>
                </a:solidFill>
              </a:rPr>
              <a:t>. Science 2003)</a:t>
            </a:r>
          </a:p>
        </p:txBody>
      </p:sp>
    </p:spTree>
    <p:extLst>
      <p:ext uri="{BB962C8B-B14F-4D97-AF65-F5344CB8AC3E}">
        <p14:creationId xmlns:p14="http://schemas.microsoft.com/office/powerpoint/2010/main" val="3690313989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Częstość genotypów 5-HTTLPR</a:t>
            </a:r>
            <a:br>
              <a:rPr lang="pl-PL" dirty="0"/>
            </a:br>
            <a:r>
              <a:rPr lang="pl-PL" dirty="0"/>
              <a:t>w populacji europejskiej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584563" y="1200150"/>
          <a:ext cx="5600700" cy="365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rostokąt 4"/>
          <p:cNvSpPr/>
          <p:nvPr/>
        </p:nvSpPr>
        <p:spPr>
          <a:xfrm>
            <a:off x="116632" y="4190042"/>
            <a:ext cx="35471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i="1" dirty="0">
                <a:solidFill>
                  <a:srgbClr val="0033CC"/>
                </a:solidFill>
              </a:rPr>
              <a:t>(</a:t>
            </a:r>
            <a:r>
              <a:rPr lang="pl-PL" sz="1050" i="1" dirty="0" err="1">
                <a:solidFill>
                  <a:srgbClr val="0033CC"/>
                </a:solidFill>
              </a:rPr>
              <a:t>Odgerel</a:t>
            </a:r>
            <a:r>
              <a:rPr lang="pl-PL" sz="1050" i="1" dirty="0">
                <a:solidFill>
                  <a:srgbClr val="0033CC"/>
                </a:solidFill>
              </a:rPr>
              <a:t> Z. i </a:t>
            </a:r>
            <a:r>
              <a:rPr lang="pl-PL" sz="1050" i="1" dirty="0" err="1">
                <a:solidFill>
                  <a:srgbClr val="0033CC"/>
                </a:solidFill>
              </a:rPr>
              <a:t>wsp</a:t>
            </a:r>
            <a:r>
              <a:rPr lang="pl-PL" sz="1050" i="1" dirty="0">
                <a:solidFill>
                  <a:srgbClr val="0033CC"/>
                </a:solidFill>
              </a:rPr>
              <a:t>. </a:t>
            </a:r>
            <a:r>
              <a:rPr lang="pl-PL" sz="1050" i="1" dirty="0" err="1">
                <a:solidFill>
                  <a:srgbClr val="0033CC"/>
                </a:solidFill>
              </a:rPr>
              <a:t>Transl</a:t>
            </a:r>
            <a:r>
              <a:rPr lang="pl-PL" sz="1050" i="1" dirty="0">
                <a:solidFill>
                  <a:srgbClr val="0033CC"/>
                </a:solidFill>
              </a:rPr>
              <a:t> Psychiatry. 2013 Sep 24;3:e307)</a:t>
            </a:r>
          </a:p>
        </p:txBody>
      </p:sp>
    </p:spTree>
    <p:extLst>
      <p:ext uri="{BB962C8B-B14F-4D97-AF65-F5344CB8AC3E}">
        <p14:creationId xmlns:p14="http://schemas.microsoft.com/office/powerpoint/2010/main" val="2763550184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411510"/>
            <a:ext cx="6172200" cy="576064"/>
          </a:xfrm>
        </p:spPr>
        <p:txBody>
          <a:bodyPr>
            <a:normAutofit/>
          </a:bodyPr>
          <a:lstStyle/>
          <a:p>
            <a:r>
              <a:rPr lang="pl-PL" dirty="0"/>
              <a:t>Próba syntezy</a:t>
            </a:r>
            <a:br>
              <a:rPr lang="pl-PL" dirty="0"/>
            </a:br>
            <a:r>
              <a:rPr lang="pl-PL" b="1" dirty="0">
                <a:solidFill>
                  <a:srgbClr val="FF0000"/>
                </a:solidFill>
              </a:rPr>
              <a:t>Czynniki warunkujące zachowanie?</a:t>
            </a:r>
          </a:p>
        </p:txBody>
      </p:sp>
      <p:pic>
        <p:nvPicPr>
          <p:cNvPr id="1026" name="Picture 2" descr="http://urodaizdrowie.pl/wp-content/uploads/2010/05/baby-mom-read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364" y="1728202"/>
            <a:ext cx="3600122" cy="21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05" y="1186262"/>
            <a:ext cx="2132381" cy="279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36712" y="3971652"/>
            <a:ext cx="82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3300"/>
                </a:solidFill>
              </a:rPr>
              <a:t>Geny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730045" y="3982293"/>
            <a:ext cx="178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0033CC"/>
                </a:solidFill>
              </a:rPr>
              <a:t>Wychowanie</a:t>
            </a:r>
          </a:p>
        </p:txBody>
      </p:sp>
    </p:spTree>
    <p:extLst>
      <p:ext uri="{BB962C8B-B14F-4D97-AF65-F5344CB8AC3E}">
        <p14:creationId xmlns:p14="http://schemas.microsoft.com/office/powerpoint/2010/main" val="1167484202"/>
      </p:ext>
    </p:extLst>
  </p:cSld>
  <p:clrMapOvr>
    <a:masterClrMapping/>
  </p:clrMapOvr>
  <p:transition spd="slow">
    <p:wipe dir="r"/>
    <p:sndAc>
      <p:stSnd>
        <p:snd r:embed="rId2" name="click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0"/>
  <p:tag name="QUESTIONNAME" val="Częstość występowania depresji w populacji polskiej w ciągu roku"/>
  <p:tag name="QUESTIONTYPE" val=" 0"/>
  <p:tag name="QUESTIONCHOICES" val=" 3"/>
  <p:tag name="QUESTIONANSWER" val="C"/>
  <p:tag name="QUESTIONDIFFICULTY" val=" 0"/>
  <p:tag name="QUESTIONPOINTS" val=" 1"/>
  <p:tag name="QUESTIONCHANCES" val=" 1"/>
  <p:tag name="QUESTIONTIMER" val="00:30"/>
  <p:tag name="QUESTIONCHOICESTYPE" val=" 1"/>
  <p:tag name="QUESTIONCHARTTYPE" val="0"/>
  <p:tag name="MANUALQUESTIONSTART" val="No"/>
  <p:tag name="QUESTIONANSWEROPTIONS" val="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0"/>
  <p:tag name="QUESTIONNAME" val="Do podstawowych objawów depresji należą?"/>
  <p:tag name="QUESTIONTYPE" val=" 0"/>
  <p:tag name="QUESTIONCHOICES" val=" 3"/>
  <p:tag name="QUESTIONANSWER" val="A"/>
  <p:tag name="QUESTIONDIFFICULTY" val=" 0"/>
  <p:tag name="QUESTIONPOINTS" val=" 1"/>
  <p:tag name="QUESTIONCHANCES" val=" 1"/>
  <p:tag name="QUESTIONTIMER" val="00:30"/>
  <p:tag name="QUESTIONCHOICESTYPE" val=" 1"/>
  <p:tag name="QUESTIONCHARTTYPE" val="0"/>
  <p:tag name="MANUALQUESTIONSTART" val="No"/>
  <p:tag name="QUESTIONANSWEROPTIONS" val=" 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0"/>
  <p:tag name="QUESTIONNAME" val="Jak długo muszą trwać objawy zespołu depresyjnego aby można było"/>
  <p:tag name="QUESTIONTYPE" val=" 0"/>
  <p:tag name="QUESTIONCHOICES" val=" 3"/>
  <p:tag name="QUESTIONANSWER" val="C"/>
  <p:tag name="QUESTIONDIFFICULTY" val=" 0"/>
  <p:tag name="QUESTIONPOINTS" val=" 1"/>
  <p:tag name="QUESTIONCHANCES" val=" 1"/>
  <p:tag name="QUESTIONTIMER" val="00:30"/>
  <p:tag name="QUESTIONCHOICESTYPE" val=" 1"/>
  <p:tag name="QUESTIONCHARTTYPE" val="0"/>
  <p:tag name="MANUALQUESTIONSTART" val="No"/>
  <p:tag name="QUESTIONANSWEROPTIONS" val=" 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5.00"/>
  <p:tag name="QUESTIONNAME" val="Chad występuje częściej u"/>
  <p:tag name="QUESTIONTYPE" val=" 0"/>
  <p:tag name="QUESTIONCHOICES" val=" 3"/>
  <p:tag name="QUESTIONANSWER" val="E"/>
  <p:tag name="QUESTIONDIFFICULTY" val=" 0"/>
  <p:tag name="QUESTIONPOINTS" val=" 1"/>
  <p:tag name="QUESTIONCHANCES" val=" 1"/>
  <p:tag name="QUESTIONTIMER" val="00:30"/>
  <p:tag name="QUESTIONCHOICESTYPE" val=" 1"/>
  <p:tag name="QUESTIONCHARTTYPE" val="0"/>
  <p:tag name="MANUALQUESTIONSTART" val="No"/>
  <p:tag name="QUESTIONANSWEROPTIONS" val=" 0"/>
</p:tagLst>
</file>

<file path=ppt/theme/theme1.xml><?xml version="1.0" encoding="utf-8"?>
<a:theme xmlns:a="http://schemas.openxmlformats.org/drawingml/2006/main" name="Motyw pakietu Office">
  <a:themeElements>
    <a:clrScheme name="Niestandardowy 1">
      <a:dk1>
        <a:sysClr val="windowText" lastClr="000000"/>
      </a:dk1>
      <a:lt1>
        <a:sysClr val="window" lastClr="FFFFFF"/>
      </a:lt1>
      <a:dk2>
        <a:srgbClr val="007DC1"/>
      </a:dk2>
      <a:lt2>
        <a:srgbClr val="A92037"/>
      </a:lt2>
      <a:accent1>
        <a:srgbClr val="007DC1"/>
      </a:accent1>
      <a:accent2>
        <a:srgbClr val="A92037"/>
      </a:accent2>
      <a:accent3>
        <a:srgbClr val="D8D8D8"/>
      </a:accent3>
      <a:accent4>
        <a:srgbClr val="7F7F7F"/>
      </a:accent4>
      <a:accent5>
        <a:srgbClr val="76923C"/>
      </a:accent5>
      <a:accent6>
        <a:srgbClr val="8DB3E2"/>
      </a:accent6>
      <a:hlink>
        <a:srgbClr val="007DC1"/>
      </a:hlink>
      <a:folHlink>
        <a:srgbClr val="A92037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4522</Words>
  <Application>Microsoft Office PowerPoint</Application>
  <PresentationFormat>Niestandardowy</PresentationFormat>
  <Paragraphs>589</Paragraphs>
  <Slides>95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95</vt:i4>
      </vt:variant>
    </vt:vector>
  </HeadingPairs>
  <TitlesOfParts>
    <vt:vector size="96" baseType="lpstr">
      <vt:lpstr>Motyw pakietu Office</vt:lpstr>
      <vt:lpstr>Prezentacja programu PowerPoint</vt:lpstr>
      <vt:lpstr>Prezentacja programu PowerPoint</vt:lpstr>
      <vt:lpstr>ZABURZENIA AFEKTYWNE prezentacja dla studentów III roku wydziału lekarskiego</vt:lpstr>
      <vt:lpstr>Plan prelekcji</vt:lpstr>
      <vt:lpstr>Przekąska – na śniadanie, jeśli ktoś nie jadł </vt:lpstr>
      <vt:lpstr>Pani Natalia „Brak jakiejkolwiek energii”</vt:lpstr>
      <vt:lpstr>Pani Natalia „Brak jakiejkolwiek energii”</vt:lpstr>
      <vt:lpstr>Pytanie 1</vt:lpstr>
      <vt:lpstr>Pytanie 2</vt:lpstr>
      <vt:lpstr>Pytanie 3</vt:lpstr>
      <vt:lpstr>Przekąska … Mniam </vt:lpstr>
      <vt:lpstr>Wersja dostosowana do czasu prelekcji   do zaliczenia obowiązuje wersja dostępna na …</vt:lpstr>
      <vt:lpstr>Choroba afektywna jednobiegunowa (Depresja nawracająca)</vt:lpstr>
      <vt:lpstr>Częstość występowania depresji w populacji polskiej w ciągu roku?</vt:lpstr>
      <vt:lpstr>CHAJ – Epidemiologia  (Gałecki i Szulc, 2018)</vt:lpstr>
      <vt:lpstr>Fakty na temat depresji  (Gałecki i Szulc 2018)</vt:lpstr>
      <vt:lpstr>Społeczne postrzeganie chorób psychicznych</vt:lpstr>
      <vt:lpstr>Etiologia/Patogeneza</vt:lpstr>
      <vt:lpstr> Zaburzenia afektywne Klasyfikacja ICD-10</vt:lpstr>
      <vt:lpstr>Etiologia – predyspozycja genetyczna</vt:lpstr>
      <vt:lpstr>Patogenetyczne koncepcje biologiczne</vt:lpstr>
      <vt:lpstr>Patogenetyczne koncepcje biologiczne c.d.</vt:lpstr>
      <vt:lpstr>Patogenetyczne koncepcje biologiczne c.d.</vt:lpstr>
      <vt:lpstr>Patogenetyczne koncepcje biologiczne c.d.</vt:lpstr>
      <vt:lpstr>Depresja etiopatogeneza c.d. – zaburzenia rytmów biologicznych</vt:lpstr>
      <vt:lpstr>Depresja Etiopatogeneza c.d. Zaburzenia procesów plastyczności neuronalnej</vt:lpstr>
      <vt:lpstr>Etiologia depresji: Wydarzenia stresowe</vt:lpstr>
      <vt:lpstr>Teoria neurorozwojowa depresji</vt:lpstr>
      <vt:lpstr>Teorie psychologiczne etiopatogenezy depresji</vt:lpstr>
      <vt:lpstr>Wyuczona bezradność  Dla ciekawych</vt:lpstr>
      <vt:lpstr>Interakcja między genami a środowiskiem c.d. (allele 5-HTTLPR)</vt:lpstr>
      <vt:lpstr>Badania z wykorzystaniem PET</vt:lpstr>
      <vt:lpstr>Do pierwotnych objawów Epizodu depresji należą?</vt:lpstr>
      <vt:lpstr>Pierwotne objawy depresji</vt:lpstr>
      <vt:lpstr>Wtórne objawy depresji</vt:lpstr>
      <vt:lpstr>O czym jest ten obraz?</vt:lpstr>
      <vt:lpstr>Jak długo muszą trwać objawy zespołu depresyjnego aby można było postawić diagnozę Epizodu depresyjnego zgodnie z ICD-10?</vt:lpstr>
      <vt:lpstr>Epizod depresyjny – kryteria diagnostyczne wg ICD-10 2 objawy podstawowe + 2 objawy dodatkowe</vt:lpstr>
      <vt:lpstr>Ocena ciężkości epizodu: Epizod depresji łagodny</vt:lpstr>
      <vt:lpstr>Ocena ciężkości epizodu: Epizod depresji umiarkowany</vt:lpstr>
      <vt:lpstr>Ocena ciężkości epizodu: Epizod depresji ciężki z lub bez objawów psychotycznych</vt:lpstr>
      <vt:lpstr>Lęk w depresji</vt:lpstr>
      <vt:lpstr>Podtypy zespołów depresyjnych</vt:lpstr>
      <vt:lpstr>Depresja w przebiegu chorób somatycznych</vt:lpstr>
      <vt:lpstr>Prezentacja programu PowerPoint</vt:lpstr>
      <vt:lpstr>Chwila przerwy …</vt:lpstr>
      <vt:lpstr>CHAJ = Zaburzenie depresyjne nawracające Przebieg i rokowanie</vt:lpstr>
      <vt:lpstr>Przebieg c.d. Ryzyko nawrotu</vt:lpstr>
      <vt:lpstr>Diagnostyka różnicowa CHAJ</vt:lpstr>
      <vt:lpstr>CHAJ - Leczenie</vt:lpstr>
      <vt:lpstr>Prezentacja programu PowerPoint</vt:lpstr>
      <vt:lpstr>Inne metody biologiczne terapii depresji </vt:lpstr>
      <vt:lpstr>Leczenie CHAJ - Psychoterapia</vt:lpstr>
      <vt:lpstr>Deser – jeśli ktoś nie jadł </vt:lpstr>
      <vt:lpstr>Pan Zbyszek  „samochody w garażu i strzelba w szafie”</vt:lpstr>
      <vt:lpstr>Pan Zbyszek  „samochody w garażu i strzelba w szafie”</vt:lpstr>
      <vt:lpstr>Pytanie 1</vt:lpstr>
      <vt:lpstr>Pytanie 2</vt:lpstr>
      <vt:lpstr>Pytanie 3</vt:lpstr>
      <vt:lpstr>Choroba afektywna dwubiegunowa (CHAD)</vt:lpstr>
      <vt:lpstr>Choroba Afektywna Dwubigunowa = Zaburzenie afektywne dwubiegunowe</vt:lpstr>
      <vt:lpstr>Chad występuje częściej u</vt:lpstr>
      <vt:lpstr>Rozpowszechnienie CHAD </vt:lpstr>
      <vt:lpstr>Etiopatogeneza CHAD</vt:lpstr>
      <vt:lpstr>CHAD choroba o dwóch twarzach</vt:lpstr>
      <vt:lpstr>Epizod maniakalny</vt:lpstr>
      <vt:lpstr>Epizod hipomaniakalny</vt:lpstr>
      <vt:lpstr>Stan mieszany</vt:lpstr>
      <vt:lpstr>CHAD – kryteria diagnostyczne</vt:lpstr>
      <vt:lpstr>CHAD typ I (depresja + mania)</vt:lpstr>
      <vt:lpstr>CHAD typ II (depresja + hipomania)</vt:lpstr>
      <vt:lpstr>CHAD z częstą zmianą faz (Rapid cycling)</vt:lpstr>
      <vt:lpstr>Depresja sezonowa</vt:lpstr>
      <vt:lpstr>Diagnostyka różnicowa CHAD</vt:lpstr>
      <vt:lpstr>Przykładowe narzędzia diagnostyczne w diagnostyce CHAD</vt:lpstr>
      <vt:lpstr>Przebieg CHAD</vt:lpstr>
      <vt:lpstr>Rokowanie w CHAD</vt:lpstr>
      <vt:lpstr>Leczenie CHAD – po rozpoznaniu trwa całe życie!</vt:lpstr>
      <vt:lpstr>Uporczywe zaburzenia nastroju (afektywne)</vt:lpstr>
      <vt:lpstr>Dystymia</vt:lpstr>
      <vt:lpstr>Dystymia  (kryterium czasowe – 2 lata)</vt:lpstr>
      <vt:lpstr>Cyklotymia</vt:lpstr>
      <vt:lpstr>Cyklotymia (kryterium czasowe – 2 lata)</vt:lpstr>
      <vt:lpstr>Prezentacja programu PowerPoint</vt:lpstr>
      <vt:lpstr>Częstość depresji  a wykonywany zawód</vt:lpstr>
      <vt:lpstr>Maria Peszek „Żwir”</vt:lpstr>
      <vt:lpstr>Literatura obowiązująca i zalecana</vt:lpstr>
      <vt:lpstr>Dziękuję za uwagę!</vt:lpstr>
      <vt:lpstr>Powodzenia na kolokwium </vt:lpstr>
      <vt:lpstr>Wyuczona bezradność  Dla ciekawych</vt:lpstr>
      <vt:lpstr>Próba syntezy Czynniki warunkujące zachowanie?</vt:lpstr>
      <vt:lpstr>Interakcja między genami a środowiskiem (allele 5-HTTLPR)</vt:lpstr>
      <vt:lpstr>Interakcja między genami a środowiskiem c.d. (allele 5-HTTLPR)</vt:lpstr>
      <vt:lpstr>Częstość genotypów 5-HTTLPR w populacji europejskiej</vt:lpstr>
      <vt:lpstr>Próba syntezy Czynniki warunkujące zachowanie?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klaudia.zakrzewska</dc:creator>
  <cp:lastModifiedBy>Paciorek Dorota </cp:lastModifiedBy>
  <cp:revision>47</cp:revision>
  <dcterms:created xsi:type="dcterms:W3CDTF">2018-06-27T12:17:03Z</dcterms:created>
  <dcterms:modified xsi:type="dcterms:W3CDTF">2018-11-14T10:02:05Z</dcterms:modified>
</cp:coreProperties>
</file>